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jpeg"/>
  <Override PartName="/ppt/media/image5.jpg" ContentType="image/jpeg"/>
  <Override PartName="/ppt/notesSlides/notesSlide1.xml" ContentType="application/vnd.openxmlformats-officedocument.presentationml.notesSlide+xml"/>
  <Override PartName="/ppt/media/image22.jpg" ContentType="image/jpeg"/>
  <Override PartName="/ppt/media/image24.jpg" ContentType="image/jpeg"/>
  <Override PartName="/ppt/notesSlides/notesSlide2.xml" ContentType="application/vnd.openxmlformats-officedocument.presentationml.notesSlide+xml"/>
  <Override PartName="/ppt/media/image3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8"/>
  </p:notesMasterIdLst>
  <p:sldIdLst>
    <p:sldId id="474" r:id="rId2"/>
    <p:sldId id="645" r:id="rId3"/>
    <p:sldId id="803" r:id="rId4"/>
    <p:sldId id="948" r:id="rId5"/>
    <p:sldId id="949" r:id="rId6"/>
    <p:sldId id="952" r:id="rId7"/>
    <p:sldId id="951" r:id="rId8"/>
    <p:sldId id="950" r:id="rId9"/>
    <p:sldId id="804" r:id="rId10"/>
    <p:sldId id="894" r:id="rId11"/>
    <p:sldId id="953" r:id="rId12"/>
    <p:sldId id="954" r:id="rId13"/>
    <p:sldId id="899" r:id="rId14"/>
    <p:sldId id="895" r:id="rId15"/>
    <p:sldId id="896" r:id="rId16"/>
    <p:sldId id="955" r:id="rId17"/>
    <p:sldId id="956" r:id="rId18"/>
    <p:sldId id="957" r:id="rId19"/>
    <p:sldId id="958" r:id="rId20"/>
    <p:sldId id="961" r:id="rId21"/>
    <p:sldId id="962" r:id="rId22"/>
    <p:sldId id="960" r:id="rId23"/>
    <p:sldId id="963" r:id="rId24"/>
    <p:sldId id="964" r:id="rId25"/>
    <p:sldId id="898" r:id="rId26"/>
    <p:sldId id="965" r:id="rId27"/>
  </p:sldIdLst>
  <p:sldSz cx="12192000" cy="6858000"/>
  <p:notesSz cx="6858000" cy="9144000"/>
  <p:embeddedFontLst>
    <p:embeddedFont>
      <p:font typeface="Book Antiqua" panose="02040602050305030304" pitchFamily="18" charset="0"/>
      <p:regular r:id="rId29"/>
      <p:bold r:id="rId30"/>
      <p:italic r:id="rId31"/>
      <p:boldItalic r:id="rId32"/>
    </p:embeddedFont>
    <p:embeddedFont>
      <p:font typeface="Cambria" panose="02040503050406030204" pitchFamily="18"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3F8"/>
    <a:srgbClr val="FDDFFC"/>
    <a:srgbClr val="FDF3ED"/>
    <a:srgbClr val="1F0ABC"/>
    <a:srgbClr val="17A810"/>
    <a:srgbClr val="E3E7ED"/>
    <a:srgbClr val="DBB2CB"/>
    <a:srgbClr val="3A1953"/>
    <a:srgbClr val="9F7906"/>
    <a:srgbClr val="30C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94849" autoAdjust="0"/>
  </p:normalViewPr>
  <p:slideViewPr>
    <p:cSldViewPr snapToGrid="0">
      <p:cViewPr varScale="1">
        <p:scale>
          <a:sx n="74" d="100"/>
          <a:sy n="74" d="100"/>
        </p:scale>
        <p:origin x="1200"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10/20/2024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9</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18</a:t>
            </a:fld>
            <a:endParaRPr lang="en-US"/>
          </a:p>
        </p:txBody>
      </p:sp>
    </p:spTree>
    <p:extLst>
      <p:ext uri="{BB962C8B-B14F-4D97-AF65-F5344CB8AC3E}">
        <p14:creationId xmlns:p14="http://schemas.microsoft.com/office/powerpoint/2010/main" val="31828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6000" r="-9000" b="-10000"/>
          </a:stretch>
        </a:blipFill>
        <a:effectLst/>
      </p:bgPr>
    </p:bg>
    <p:spTree>
      <p:nvGrpSpPr>
        <p:cNvPr id="1" name=""/>
        <p:cNvGrpSpPr/>
        <p:nvPr/>
      </p:nvGrpSpPr>
      <p:grpSpPr>
        <a:xfrm>
          <a:off x="0" y="0"/>
          <a:ext cx="0" cy="0"/>
          <a:chOff x="0" y="0"/>
          <a:chExt cx="0" cy="0"/>
        </a:xfrm>
      </p:grpSpPr>
      <p:sp>
        <p:nvSpPr>
          <p:cNvPr id="4" name="Rectangle 3"/>
          <p:cNvSpPr/>
          <p:nvPr/>
        </p:nvSpPr>
        <p:spPr>
          <a:xfrm>
            <a:off x="6657140" y="194336"/>
            <a:ext cx="34932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a:ln w="11430"/>
                <a:solidFill>
                  <a:srgbClr val="1F0ABC"/>
                </a:solidFill>
                <a:effectLst>
                  <a:outerShdw blurRad="50800" dist="39000" dir="5460000" algn="tl">
                    <a:srgbClr val="000000">
                      <a:alpha val="38000"/>
                    </a:srgbClr>
                  </a:outerShdw>
                </a:effectLst>
                <a:latin typeface="Book Antiqua" pitchFamily="18" charset="0"/>
                <a:cs typeface="Times New Roman" pitchFamily="18" charset="0"/>
              </a:rPr>
              <a:t>CHỦ ĐỀ 7</a:t>
            </a:r>
          </a:p>
        </p:txBody>
      </p:sp>
      <p:sp>
        <p:nvSpPr>
          <p:cNvPr id="6" name="Rectangle 5"/>
          <p:cNvSpPr/>
          <p:nvPr/>
        </p:nvSpPr>
        <p:spPr>
          <a:xfrm>
            <a:off x="449939" y="1024779"/>
            <a:ext cx="11567889" cy="2400657"/>
          </a:xfrm>
          <a:prstGeom prst="rect">
            <a:avLst/>
          </a:prstGeom>
          <a:noFill/>
        </p:spPr>
        <p:txBody>
          <a:bodyPr wrap="square" lIns="91440" tIns="45720" rIns="91440" bIns="45720">
            <a:spAutoFit/>
          </a:bodyPr>
          <a:lstStyle/>
          <a:p>
            <a:r>
              <a:rPr lang="en-US" sz="5000" b="1" cap="all">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cs typeface="Times New Roman" pitchFamily="18" charset="0"/>
              </a:rPr>
              <a:t>Thông tin</a:t>
            </a:r>
          </a:p>
          <a:p>
            <a:r>
              <a:rPr lang="en-US" sz="5000" b="1" cap="all">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cs typeface="Times New Roman" pitchFamily="18" charset="0"/>
              </a:rPr>
              <a:t>                  </a:t>
            </a:r>
            <a:r>
              <a:rPr lang="en-US" sz="5000" b="1" i="1" cap="all">
                <a:ln w="9000" cmpd="sng">
                  <a:solidFill>
                    <a:schemeClr val="accent4">
                      <a:shade val="50000"/>
                      <a:satMod val="120000"/>
                    </a:schemeClr>
                  </a:solidFill>
                  <a:prstDash val="solid"/>
                </a:ln>
                <a:solidFill>
                  <a:srgbClr val="00B0F0"/>
                </a:solidFill>
                <a:effectLst>
                  <a:outerShdw blurRad="38100" dist="38100" dir="2700000" algn="tl">
                    <a:srgbClr val="000000">
                      <a:alpha val="43137"/>
                    </a:srgbClr>
                  </a:outerShdw>
                  <a:reflection blurRad="12700" stA="28000" endPos="45000" dist="1000" dir="5400000" sy="-100000" algn="bl" rotWithShape="0"/>
                </a:effectLst>
                <a:cs typeface="Times New Roman" pitchFamily="18" charset="0"/>
              </a:rPr>
              <a:t>về</a:t>
            </a:r>
          </a:p>
          <a:p>
            <a:r>
              <a:rPr lang="en-US" sz="5000" b="1" cap="all">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cs typeface="Times New Roman" pitchFamily="18" charset="0"/>
              </a:rPr>
              <a:t>                 các nhóm nghề cơ bản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061" y="3454399"/>
            <a:ext cx="7460343" cy="3375073"/>
          </a:xfrm>
          <a:prstGeom prst="rect">
            <a:avLst/>
          </a:prstGeom>
        </p:spPr>
      </p:pic>
    </p:spTree>
    <p:extLst>
      <p:ext uri="{BB962C8B-B14F-4D97-AF65-F5344CB8AC3E}">
        <p14:creationId xmlns:p14="http://schemas.microsoft.com/office/powerpoint/2010/main" val="12368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0" name="Rounded Rectangle 15">
            <a:extLst>
              <a:ext uri="{FF2B5EF4-FFF2-40B4-BE49-F238E27FC236}">
                <a16:creationId xmlns:a16="http://schemas.microsoft.com/office/drawing/2014/main" id="{ABEFD9B7-AD40-42C7-94DD-9C79065715D8}"/>
              </a:ext>
            </a:extLst>
          </p:cNvPr>
          <p:cNvSpPr/>
          <p:nvPr/>
        </p:nvSpPr>
        <p:spPr>
          <a:xfrm>
            <a:off x="880662" y="196967"/>
            <a:ext cx="11082738"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Cambria" pitchFamily="18" charset="0"/>
                <a:cs typeface="Times New Roman" pitchFamily="18" charset="0"/>
              </a:rPr>
              <a:t>Hoạt động 1: Chia sẻ những cách phân loại nhóm nghề mà em biết</a:t>
            </a:r>
            <a:endParaRPr lang="en-US" sz="2600" b="1" dirty="0">
              <a:solidFill>
                <a:srgbClr val="0000CC"/>
              </a:solidFill>
              <a:latin typeface="Cambria" pitchFamily="18" charset="0"/>
              <a:cs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9" y="2868902"/>
            <a:ext cx="4372431" cy="3154523"/>
          </a:xfrm>
          <a:prstGeom prst="rect">
            <a:avLst/>
          </a:prstGeom>
        </p:spPr>
      </p:pic>
      <p:grpSp>
        <p:nvGrpSpPr>
          <p:cNvPr id="18" name="组合 36"/>
          <p:cNvGrpSpPr>
            <a:grpSpLocks/>
          </p:cNvGrpSpPr>
          <p:nvPr/>
        </p:nvGrpSpPr>
        <p:grpSpPr bwMode="auto">
          <a:xfrm rot="5400000">
            <a:off x="2155402" y="-526233"/>
            <a:ext cx="1313482" cy="5050973"/>
            <a:chOff x="1295400" y="2735298"/>
            <a:chExt cx="1753450" cy="1851566"/>
          </a:xfrm>
        </p:grpSpPr>
        <p:grpSp>
          <p:nvGrpSpPr>
            <p:cNvPr id="19" name="Group 6"/>
            <p:cNvGrpSpPr>
              <a:grpSpLocks/>
            </p:cNvGrpSpPr>
            <p:nvPr/>
          </p:nvGrpSpPr>
          <p:grpSpPr bwMode="auto">
            <a:xfrm>
              <a:off x="1295400" y="2786058"/>
              <a:ext cx="1753450" cy="1751017"/>
              <a:chOff x="1823" y="2371"/>
              <a:chExt cx="1801" cy="1801"/>
            </a:xfrm>
          </p:grpSpPr>
          <p:sp>
            <p:nvSpPr>
              <p:cNvPr id="21"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2"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0" name="Text Box 9"/>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nhóm đôi</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23" name="Rectangle 22"/>
          <p:cNvSpPr/>
          <p:nvPr/>
        </p:nvSpPr>
        <p:spPr>
          <a:xfrm>
            <a:off x="5750703" y="1342231"/>
            <a:ext cx="5773640" cy="196830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ea typeface="SimSun" pitchFamily="2" charset="-122"/>
              <a:cs typeface="Times New Roman" pitchFamily="18" charset="0"/>
            </a:endParaRPr>
          </a:p>
        </p:txBody>
      </p:sp>
      <p:sp>
        <p:nvSpPr>
          <p:cNvPr id="24" name="Diamond 23"/>
          <p:cNvSpPr/>
          <p:nvPr/>
        </p:nvSpPr>
        <p:spPr>
          <a:xfrm>
            <a:off x="5211873" y="1342230"/>
            <a:ext cx="1077660" cy="1968301"/>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Cambria" pitchFamily="18" charset="0"/>
              <a:cs typeface="Times New Roman" pitchFamily="18" charset="0"/>
            </a:endParaRPr>
          </a:p>
        </p:txBody>
      </p:sp>
      <p:sp>
        <p:nvSpPr>
          <p:cNvPr id="26" name="Rectangle 25"/>
          <p:cNvSpPr/>
          <p:nvPr/>
        </p:nvSpPr>
        <p:spPr>
          <a:xfrm>
            <a:off x="6440714" y="1541550"/>
            <a:ext cx="4938485" cy="1569660"/>
          </a:xfrm>
          <a:prstGeom prst="rect">
            <a:avLst/>
          </a:prstGeom>
        </p:spPr>
        <p:txBody>
          <a:bodyPr wrap="square">
            <a:spAutoFit/>
          </a:bodyPr>
          <a:lstStyle/>
          <a:p>
            <a:pPr algn="ctr"/>
            <a:r>
              <a:rPr lang="vi-VN" sz="3200" b="1">
                <a:solidFill>
                  <a:srgbClr val="002060"/>
                </a:solidFill>
                <a:latin typeface="Cambria" pitchFamily="18" charset="0"/>
                <a:ea typeface="SimSun" pitchFamily="2" charset="-122"/>
                <a:cs typeface="Calibri" pitchFamily="34" charset="0"/>
              </a:rPr>
              <a:t>Tìm hiểu các cách phân loại nhóm nghề mà em biết</a:t>
            </a:r>
            <a:endParaRPr lang="en-US" sz="3200" b="1" i="1">
              <a:solidFill>
                <a:srgbClr val="002060"/>
              </a:solidFill>
              <a:latin typeface="Cambria" pitchFamily="18" charset="0"/>
              <a:ea typeface="SimSun" pitchFamily="2" charset="-122"/>
              <a:cs typeface="Calibri" pitchFamily="34" charset="0"/>
            </a:endParaRPr>
          </a:p>
        </p:txBody>
      </p:sp>
      <p:sp>
        <p:nvSpPr>
          <p:cNvPr id="27" name="Rectangle 26"/>
          <p:cNvSpPr/>
          <p:nvPr/>
        </p:nvSpPr>
        <p:spPr>
          <a:xfrm>
            <a:off x="5750703" y="3860460"/>
            <a:ext cx="5773639" cy="196830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ea typeface="SimSun" pitchFamily="2" charset="-122"/>
              <a:cs typeface="Times New Roman" pitchFamily="18" charset="0"/>
            </a:endParaRPr>
          </a:p>
        </p:txBody>
      </p:sp>
      <p:sp>
        <p:nvSpPr>
          <p:cNvPr id="28" name="Diamond 27"/>
          <p:cNvSpPr/>
          <p:nvPr/>
        </p:nvSpPr>
        <p:spPr>
          <a:xfrm>
            <a:off x="5211873" y="3860459"/>
            <a:ext cx="1077660" cy="1968301"/>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Cambria" pitchFamily="18" charset="0"/>
              <a:cs typeface="Times New Roman" pitchFamily="18" charset="0"/>
            </a:endParaRPr>
          </a:p>
        </p:txBody>
      </p:sp>
      <p:sp>
        <p:nvSpPr>
          <p:cNvPr id="30" name="Rectangle 29"/>
          <p:cNvSpPr/>
          <p:nvPr/>
        </p:nvSpPr>
        <p:spPr>
          <a:xfrm>
            <a:off x="6297689" y="4198812"/>
            <a:ext cx="5081511" cy="1077218"/>
          </a:xfrm>
          <a:prstGeom prst="rect">
            <a:avLst/>
          </a:prstGeom>
        </p:spPr>
        <p:txBody>
          <a:bodyPr wrap="square">
            <a:spAutoFit/>
          </a:bodyPr>
          <a:lstStyle/>
          <a:p>
            <a:pPr algn="ctr"/>
            <a:r>
              <a:rPr lang="en-US" sz="3200" b="1">
                <a:solidFill>
                  <a:srgbClr val="002060"/>
                </a:solidFill>
                <a:latin typeface="Cambria" pitchFamily="18" charset="0"/>
                <a:ea typeface="SimSun" pitchFamily="2" charset="-122"/>
                <a:cs typeface="Calibri" pitchFamily="34" charset="0"/>
              </a:rPr>
              <a:t>X</a:t>
            </a:r>
            <a:r>
              <a:rPr lang="vi-VN" sz="3200" b="1">
                <a:solidFill>
                  <a:srgbClr val="002060"/>
                </a:solidFill>
                <a:latin typeface="Cambria" pitchFamily="18" charset="0"/>
                <a:ea typeface="SimSun" pitchFamily="2" charset="-122"/>
                <a:cs typeface="Calibri" pitchFamily="34" charset="0"/>
              </a:rPr>
              <a:t>ây dựng báo cáo và</a:t>
            </a:r>
            <a:r>
              <a:rPr lang="en-US" sz="3200" b="1">
                <a:solidFill>
                  <a:srgbClr val="002060"/>
                </a:solidFill>
                <a:latin typeface="Cambria" pitchFamily="18" charset="0"/>
                <a:ea typeface="SimSun" pitchFamily="2" charset="-122"/>
                <a:cs typeface="Calibri" pitchFamily="34" charset="0"/>
              </a:rPr>
              <a:t>o</a:t>
            </a:r>
            <a:r>
              <a:rPr lang="vi-VN" sz="3200" b="1">
                <a:solidFill>
                  <a:srgbClr val="002060"/>
                </a:solidFill>
                <a:latin typeface="Cambria" pitchFamily="18" charset="0"/>
                <a:ea typeface="SimSun" pitchFamily="2" charset="-122"/>
                <a:cs typeface="Calibri" pitchFamily="34" charset="0"/>
              </a:rPr>
              <a:t> phiếu học tập của nhóm</a:t>
            </a:r>
            <a:endParaRPr lang="en-US" sz="3200" b="1" i="1">
              <a:solidFill>
                <a:srgbClr val="002060"/>
              </a:solidFill>
              <a:latin typeface="Cambria" pitchFamily="18" charset="0"/>
              <a:ea typeface="SimSun" pitchFamily="2" charset="-122"/>
              <a:cs typeface="Calibri" pitchFamily="34" charset="0"/>
            </a:endParaRPr>
          </a:p>
        </p:txBody>
      </p:sp>
    </p:spTree>
    <p:extLst>
      <p:ext uri="{BB962C8B-B14F-4D97-AF65-F5344CB8AC3E}">
        <p14:creationId xmlns:p14="http://schemas.microsoft.com/office/powerpoint/2010/main" val="308481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animBg="1"/>
      <p:bldP spid="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0" name="Rounded Rectangle 15">
            <a:extLst>
              <a:ext uri="{FF2B5EF4-FFF2-40B4-BE49-F238E27FC236}">
                <a16:creationId xmlns:a16="http://schemas.microsoft.com/office/drawing/2014/main" id="{ABEFD9B7-AD40-42C7-94DD-9C79065715D8}"/>
              </a:ext>
            </a:extLst>
          </p:cNvPr>
          <p:cNvSpPr/>
          <p:nvPr/>
        </p:nvSpPr>
        <p:spPr>
          <a:xfrm>
            <a:off x="880662" y="196967"/>
            <a:ext cx="11082738"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Cambria" pitchFamily="18" charset="0"/>
                <a:cs typeface="Times New Roman" pitchFamily="18" charset="0"/>
              </a:rPr>
              <a:t>Những cách phân loại nhóm nghề</a:t>
            </a:r>
            <a:endParaRPr lang="en-US" sz="2600" b="1" dirty="0">
              <a:solidFill>
                <a:srgbClr val="0000CC"/>
              </a:solidFill>
              <a:latin typeface="Cambria" pitchFamily="18" charset="0"/>
              <a:cs typeface="Times New Roman" pitchFamily="18" charset="0"/>
            </a:endParaRPr>
          </a:p>
        </p:txBody>
      </p:sp>
      <p:sp>
        <p:nvSpPr>
          <p:cNvPr id="15" name="Rounded Rectangle 14"/>
          <p:cNvSpPr/>
          <p:nvPr/>
        </p:nvSpPr>
        <p:spPr>
          <a:xfrm>
            <a:off x="880662" y="914400"/>
            <a:ext cx="11082738" cy="5413829"/>
          </a:xfrm>
          <a:prstGeom prst="roundRect">
            <a:avLst/>
          </a:prstGeom>
          <a:solidFill>
            <a:schemeClr val="bg1"/>
          </a:solidFill>
          <a:ln w="190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3556" y="1091252"/>
            <a:ext cx="10506317" cy="5078313"/>
          </a:xfrm>
          <a:prstGeom prst="rect">
            <a:avLst/>
          </a:prstGeom>
        </p:spPr>
        <p:txBody>
          <a:bodyPr wrap="square">
            <a:spAutoFit/>
          </a:bodyPr>
          <a:lstStyle/>
          <a:p>
            <a:pPr marL="290513" indent="-290513" algn="just">
              <a:buFont typeface="Arial" pitchFamily="34" charset="0"/>
              <a:buChar char="•"/>
            </a:pPr>
            <a:r>
              <a:rPr lang="vi-VN" sz="3600">
                <a:solidFill>
                  <a:srgbClr val="002060"/>
                </a:solidFill>
                <a:latin typeface="Cambria" pitchFamily="18" charset="0"/>
                <a:cs typeface="Times New Roman" pitchFamily="18" charset="0"/>
              </a:rPr>
              <a:t>Cách phân loại dựa vào Danh mục nghề nghiệp Việt Nam (Quyết định số 34/2020/ QĐ-TTg của Thủ tướng Chính phủ về Ban hành danh mục nghề nghiệp Việt Nam)</a:t>
            </a:r>
            <a:endParaRPr lang="en-US" sz="3600">
              <a:solidFill>
                <a:srgbClr val="002060"/>
              </a:solidFill>
              <a:latin typeface="Cambria" pitchFamily="18" charset="0"/>
              <a:cs typeface="Times New Roman" pitchFamily="18" charset="0"/>
            </a:endParaRPr>
          </a:p>
          <a:p>
            <a:pPr marL="290513" indent="-290513" algn="just">
              <a:buFont typeface="Arial" pitchFamily="34" charset="0"/>
              <a:buChar char="•"/>
            </a:pPr>
            <a:endParaRPr lang="vi-VN" sz="3600">
              <a:solidFill>
                <a:srgbClr val="002060"/>
              </a:solidFill>
              <a:latin typeface="Cambria" pitchFamily="18" charset="0"/>
              <a:cs typeface="Times New Roman" pitchFamily="18" charset="0"/>
            </a:endParaRPr>
          </a:p>
          <a:p>
            <a:pPr marL="290513" indent="-290513" algn="just">
              <a:buFont typeface="Arial" pitchFamily="34" charset="0"/>
              <a:buChar char="•"/>
            </a:pPr>
            <a:r>
              <a:rPr lang="vi-VN" sz="3600">
                <a:solidFill>
                  <a:srgbClr val="002060"/>
                </a:solidFill>
                <a:latin typeface="Cambria" pitchFamily="18" charset="0"/>
                <a:cs typeface="Times New Roman" pitchFamily="18" charset="0"/>
              </a:rPr>
              <a:t>Cách phân loại của một số nhà khoa học về hướng nghiệp.</a:t>
            </a:r>
            <a:endParaRPr lang="en-US" sz="3600">
              <a:solidFill>
                <a:srgbClr val="002060"/>
              </a:solidFill>
              <a:latin typeface="Cambria" pitchFamily="18" charset="0"/>
              <a:cs typeface="Times New Roman" pitchFamily="18" charset="0"/>
            </a:endParaRPr>
          </a:p>
          <a:p>
            <a:pPr marL="290513" indent="-290513" algn="just">
              <a:buFont typeface="Arial" pitchFamily="34" charset="0"/>
              <a:buChar char="•"/>
            </a:pPr>
            <a:endParaRPr lang="vi-VN" sz="3600">
              <a:solidFill>
                <a:srgbClr val="002060"/>
              </a:solidFill>
              <a:latin typeface="Cambria" pitchFamily="18" charset="0"/>
              <a:cs typeface="Times New Roman" pitchFamily="18" charset="0"/>
            </a:endParaRPr>
          </a:p>
          <a:p>
            <a:pPr marL="290513" indent="-290513" algn="just">
              <a:buFont typeface="Arial" pitchFamily="34" charset="0"/>
              <a:buChar char="•"/>
            </a:pPr>
            <a:r>
              <a:rPr lang="vi-VN" sz="3600">
                <a:solidFill>
                  <a:srgbClr val="002060"/>
                </a:solidFill>
                <a:latin typeface="Cambria" pitchFamily="18" charset="0"/>
                <a:cs typeface="Times New Roman" pitchFamily="18" charset="0"/>
              </a:rPr>
              <a:t>Cách phân loại của một số tổ chức khác.</a:t>
            </a:r>
          </a:p>
        </p:txBody>
      </p:sp>
    </p:spTree>
    <p:extLst>
      <p:ext uri="{BB962C8B-B14F-4D97-AF65-F5344CB8AC3E}">
        <p14:creationId xmlns:p14="http://schemas.microsoft.com/office/powerpoint/2010/main" val="38582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arn(inVertical)">
                                      <p:cBhvr>
                                        <p:cTn id="2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0" name="Rounded Rectangle 15">
            <a:extLst>
              <a:ext uri="{FF2B5EF4-FFF2-40B4-BE49-F238E27FC236}">
                <a16:creationId xmlns:a16="http://schemas.microsoft.com/office/drawing/2014/main" id="{ABEFD9B7-AD40-42C7-94DD-9C79065715D8}"/>
              </a:ext>
            </a:extLst>
          </p:cNvPr>
          <p:cNvSpPr/>
          <p:nvPr/>
        </p:nvSpPr>
        <p:spPr>
          <a:xfrm>
            <a:off x="880662" y="196967"/>
            <a:ext cx="11082738" cy="1341547"/>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rgbClr val="0000CC"/>
                </a:solidFill>
                <a:latin typeface="Cambria" pitchFamily="18" charset="0"/>
                <a:cs typeface="Times New Roman" pitchFamily="18" charset="0"/>
              </a:rPr>
              <a:t>Hoạt động 2</a:t>
            </a:r>
            <a:endParaRPr lang="en-US" sz="2600" b="1">
              <a:solidFill>
                <a:srgbClr val="0000CC"/>
              </a:solidFill>
              <a:latin typeface="Cambria" pitchFamily="18" charset="0"/>
              <a:cs typeface="Times New Roman" pitchFamily="18" charset="0"/>
            </a:endParaRPr>
          </a:p>
          <a:p>
            <a:pPr algn="ctr"/>
            <a:r>
              <a:rPr lang="vi-VN" sz="2600" b="1">
                <a:solidFill>
                  <a:srgbClr val="0000CC"/>
                </a:solidFill>
                <a:latin typeface="Cambria" pitchFamily="18" charset="0"/>
                <a:cs typeface="Times New Roman" pitchFamily="18" charset="0"/>
              </a:rPr>
              <a:t>Xây dựng bản mô tả đặc trưng và yêu cầu của từng nhóm nghề. Chia sẻ và hoàn thiện bản mô tả đặc trưng nghề, nhóm nghề mà em quan tâm</a:t>
            </a:r>
            <a:endParaRPr lang="en-US" sz="2600" b="1" dirty="0">
              <a:solidFill>
                <a:srgbClr val="0000CC"/>
              </a:solidFill>
              <a:latin typeface="Cambria" pitchFamily="18" charset="0"/>
              <a:cs typeface="Times New Roman" pitchFamily="18" charset="0"/>
            </a:endParaRPr>
          </a:p>
        </p:txBody>
      </p:sp>
      <p:sp>
        <p:nvSpPr>
          <p:cNvPr id="5" name="Right Arrow 4"/>
          <p:cNvSpPr/>
          <p:nvPr/>
        </p:nvSpPr>
        <p:spPr>
          <a:xfrm>
            <a:off x="1983053" y="1698174"/>
            <a:ext cx="8096366" cy="4912328"/>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069058" y="3037428"/>
            <a:ext cx="5622433" cy="223519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latin typeface="Cambria" pitchFamily="18" charset="0"/>
              </a:rPr>
              <a:t>Hãy tìm kiếm những bạn có cùng sở thích nghề nghiệp với em và lập thành nhóm</a:t>
            </a:r>
            <a:endParaRPr lang="vi-VN" sz="3000" b="1">
              <a:solidFill>
                <a:srgbClr val="002060"/>
              </a:solidFill>
              <a:latin typeface="Cambria" pitchFamily="18" charset="0"/>
            </a:endParaRPr>
          </a:p>
        </p:txBody>
      </p:sp>
    </p:spTree>
    <p:extLst>
      <p:ext uri="{BB962C8B-B14F-4D97-AF65-F5344CB8AC3E}">
        <p14:creationId xmlns:p14="http://schemas.microsoft.com/office/powerpoint/2010/main" val="6981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21" name="组合 36"/>
          <p:cNvGrpSpPr>
            <a:grpSpLocks/>
          </p:cNvGrpSpPr>
          <p:nvPr/>
        </p:nvGrpSpPr>
        <p:grpSpPr bwMode="auto">
          <a:xfrm rot="5400000">
            <a:off x="1677663" y="-231563"/>
            <a:ext cx="1814163" cy="4588930"/>
            <a:chOff x="1295400" y="2735298"/>
            <a:chExt cx="1753450" cy="1851566"/>
          </a:xfrm>
        </p:grpSpPr>
        <p:grpSp>
          <p:nvGrpSpPr>
            <p:cNvPr id="22" name="Group 6"/>
            <p:cNvGrpSpPr>
              <a:grpSpLocks/>
            </p:cNvGrpSpPr>
            <p:nvPr/>
          </p:nvGrpSpPr>
          <p:grpSpPr bwMode="auto">
            <a:xfrm>
              <a:off x="1295400" y="2786058"/>
              <a:ext cx="1753450" cy="1751017"/>
              <a:chOff x="1823" y="2371"/>
              <a:chExt cx="1801" cy="1801"/>
            </a:xfrm>
          </p:grpSpPr>
          <p:sp>
            <p:nvSpPr>
              <p:cNvPr id="27"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31"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6" name="Text Box 9"/>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08" y="2493712"/>
            <a:ext cx="3846285" cy="3821457"/>
          </a:xfrm>
          <a:prstGeom prst="rect">
            <a:avLst/>
          </a:prstGeom>
        </p:spPr>
      </p:pic>
      <p:pic>
        <p:nvPicPr>
          <p:cNvPr id="40" name="Picture 3"/>
          <p:cNvPicPr>
            <a:picLocks noChangeAspect="1"/>
          </p:cNvPicPr>
          <p:nvPr/>
        </p:nvPicPr>
        <p:blipFill>
          <a:blip r:embed="rId4"/>
          <a:srcRect/>
          <a:stretch>
            <a:fillRect/>
          </a:stretch>
        </p:blipFill>
        <p:spPr>
          <a:xfrm>
            <a:off x="5065486" y="767759"/>
            <a:ext cx="6299199" cy="2560740"/>
          </a:xfrm>
          <a:prstGeom prst="rect">
            <a:avLst/>
          </a:prstGeom>
        </p:spPr>
      </p:pic>
      <p:sp>
        <p:nvSpPr>
          <p:cNvPr id="41" name="TextBox 40"/>
          <p:cNvSpPr txBox="1"/>
          <p:nvPr/>
        </p:nvSpPr>
        <p:spPr>
          <a:xfrm>
            <a:off x="7250018" y="880532"/>
            <a:ext cx="1840568" cy="477054"/>
          </a:xfrm>
          <a:prstGeom prst="rect">
            <a:avLst/>
          </a:prstGeom>
          <a:noFill/>
        </p:spPr>
        <p:txBody>
          <a:bodyPr wrap="none" rtlCol="0">
            <a:spAutoFit/>
          </a:bodyPr>
          <a:lstStyle/>
          <a:p>
            <a:r>
              <a:rPr lang="en-US" sz="2500" b="1">
                <a:solidFill>
                  <a:schemeClr val="bg1"/>
                </a:solidFill>
                <a:latin typeface="Cambria" pitchFamily="18" charset="0"/>
                <a:cs typeface="Arial" pitchFamily="34" charset="0"/>
              </a:rPr>
              <a:t>Nhiệm vụ 1</a:t>
            </a:r>
          </a:p>
        </p:txBody>
      </p:sp>
      <p:sp>
        <p:nvSpPr>
          <p:cNvPr id="42" name="Rectangle 41"/>
          <p:cNvSpPr/>
          <p:nvPr/>
        </p:nvSpPr>
        <p:spPr>
          <a:xfrm>
            <a:off x="5194756" y="1554846"/>
            <a:ext cx="6039303" cy="1246495"/>
          </a:xfrm>
          <a:prstGeom prst="rect">
            <a:avLst/>
          </a:prstGeom>
        </p:spPr>
        <p:txBody>
          <a:bodyPr wrap="square">
            <a:spAutoFit/>
          </a:bodyPr>
          <a:lstStyle/>
          <a:p>
            <a:pPr algn="ctr"/>
            <a:r>
              <a:rPr lang="vi-VN" sz="2500">
                <a:latin typeface="Cambria" pitchFamily="18" charset="0"/>
                <a:cs typeface="Times New Roman" panose="02020603050405020304" pitchFamily="18" charset="0"/>
              </a:rPr>
              <a:t>Mỗi nhóm lựa chọn một nhóm nghề trong Danh mục nghề, xây dựng bản mô tả đặc trưng yêu cầu cho nhóm nghề đó.</a:t>
            </a:r>
            <a:endParaRPr lang="en-US" sz="2500" dirty="0">
              <a:latin typeface="Cambria" pitchFamily="18" charset="0"/>
              <a:cs typeface="Times New Roman" panose="02020603050405020304" pitchFamily="18" charset="0"/>
            </a:endParaRPr>
          </a:p>
        </p:txBody>
      </p:sp>
      <p:grpSp>
        <p:nvGrpSpPr>
          <p:cNvPr id="43" name="Group 42"/>
          <p:cNvGrpSpPr/>
          <p:nvPr/>
        </p:nvGrpSpPr>
        <p:grpSpPr>
          <a:xfrm>
            <a:off x="5065486" y="3328499"/>
            <a:ext cx="6299199" cy="2827015"/>
            <a:chOff x="3684262" y="6823562"/>
            <a:chExt cx="9834857" cy="5370600"/>
          </a:xfrm>
        </p:grpSpPr>
        <p:grpSp>
          <p:nvGrpSpPr>
            <p:cNvPr id="44" name="Group 43"/>
            <p:cNvGrpSpPr/>
            <p:nvPr/>
          </p:nvGrpSpPr>
          <p:grpSpPr>
            <a:xfrm>
              <a:off x="3684262" y="6823562"/>
              <a:ext cx="9834857" cy="5370600"/>
              <a:chOff x="3684262" y="6555052"/>
              <a:chExt cx="9834857" cy="5631874"/>
            </a:xfrm>
          </p:grpSpPr>
          <p:pic>
            <p:nvPicPr>
              <p:cNvPr id="46" name="Picture 3"/>
              <p:cNvPicPr>
                <a:picLocks noChangeAspect="1"/>
              </p:cNvPicPr>
              <p:nvPr/>
            </p:nvPicPr>
            <p:blipFill>
              <a:blip r:embed="rId4"/>
              <a:srcRect/>
              <a:stretch>
                <a:fillRect/>
              </a:stretch>
            </p:blipFill>
            <p:spPr>
              <a:xfrm>
                <a:off x="3684262" y="6555052"/>
                <a:ext cx="9834857" cy="5631874"/>
              </a:xfrm>
              <a:prstGeom prst="rect">
                <a:avLst/>
              </a:prstGeom>
            </p:spPr>
          </p:pic>
          <p:sp>
            <p:nvSpPr>
              <p:cNvPr id="47" name="Rectangle 46"/>
              <p:cNvSpPr/>
              <p:nvPr/>
            </p:nvSpPr>
            <p:spPr>
              <a:xfrm>
                <a:off x="3971743" y="8363145"/>
                <a:ext cx="9396846" cy="2483221"/>
              </a:xfrm>
              <a:prstGeom prst="rect">
                <a:avLst/>
              </a:prstGeom>
            </p:spPr>
            <p:txBody>
              <a:bodyPr wrap="square">
                <a:spAutoFit/>
              </a:bodyPr>
              <a:lstStyle/>
              <a:p>
                <a:pPr algn="ctr"/>
                <a:r>
                  <a:rPr lang="vi-VN" sz="2500">
                    <a:latin typeface="Cambria" pitchFamily="18" charset="0"/>
                    <a:cs typeface="Times New Roman" panose="02020603050405020304" pitchFamily="18" charset="0"/>
                  </a:rPr>
                  <a:t>Chia sẻ với các bạn và nhận góp ý hoàn thiện bản mô tả đặc trưng nghề, nhóm nghề mà em quan tâm.</a:t>
                </a:r>
                <a:endParaRPr lang="en-US" sz="2500" dirty="0">
                  <a:latin typeface="Cambria" pitchFamily="18" charset="0"/>
                  <a:cs typeface="Times New Roman" panose="02020603050405020304" pitchFamily="18" charset="0"/>
                </a:endParaRPr>
              </a:p>
            </p:txBody>
          </p:sp>
        </p:grpSp>
        <p:sp>
          <p:nvSpPr>
            <p:cNvPr id="45" name="TextBox 44"/>
            <p:cNvSpPr txBox="1"/>
            <p:nvPr/>
          </p:nvSpPr>
          <p:spPr>
            <a:xfrm>
              <a:off x="6887741" y="7050297"/>
              <a:ext cx="4461528" cy="954108"/>
            </a:xfrm>
            <a:prstGeom prst="rect">
              <a:avLst/>
            </a:prstGeom>
            <a:noFill/>
          </p:spPr>
          <p:txBody>
            <a:bodyPr wrap="none" rtlCol="0">
              <a:spAutoFit/>
            </a:bodyPr>
            <a:lstStyle/>
            <a:p>
              <a:r>
                <a:rPr lang="en-US" sz="2500" b="1" dirty="0" err="1">
                  <a:solidFill>
                    <a:schemeClr val="bg1"/>
                  </a:solidFill>
                  <a:latin typeface="Cambria" pitchFamily="18" charset="0"/>
                  <a:cs typeface="Arial" pitchFamily="34" charset="0"/>
                </a:rPr>
                <a:t>Nhiệm</a:t>
              </a:r>
              <a:r>
                <a:rPr lang="en-US" sz="2500" b="1" dirty="0">
                  <a:solidFill>
                    <a:schemeClr val="bg1"/>
                  </a:solidFill>
                  <a:latin typeface="Cambria" pitchFamily="18" charset="0"/>
                  <a:cs typeface="Arial" pitchFamily="34" charset="0"/>
                </a:rPr>
                <a:t> </a:t>
              </a:r>
              <a:r>
                <a:rPr lang="en-US" sz="2500" b="1" err="1">
                  <a:solidFill>
                    <a:schemeClr val="bg1"/>
                  </a:solidFill>
                  <a:latin typeface="Cambria" pitchFamily="18" charset="0"/>
                  <a:cs typeface="Arial" pitchFamily="34" charset="0"/>
                </a:rPr>
                <a:t>vụ</a:t>
              </a:r>
              <a:r>
                <a:rPr lang="en-US" sz="2500" b="1">
                  <a:solidFill>
                    <a:schemeClr val="bg1"/>
                  </a:solidFill>
                  <a:latin typeface="Cambria" pitchFamily="18" charset="0"/>
                  <a:cs typeface="Arial" pitchFamily="34" charset="0"/>
                </a:rPr>
                <a:t>  2</a:t>
              </a:r>
              <a:endParaRPr lang="en-US" sz="2500" b="1" dirty="0">
                <a:solidFill>
                  <a:schemeClr val="bg1"/>
                </a:solidFill>
                <a:latin typeface="Cambria" pitchFamily="18" charset="0"/>
                <a:cs typeface="Arial" pitchFamily="34" charset="0"/>
              </a:endParaRPr>
            </a:p>
          </p:txBody>
        </p:sp>
      </p:grpSp>
    </p:spTree>
    <p:extLst>
      <p:ext uri="{BB962C8B-B14F-4D97-AF65-F5344CB8AC3E}">
        <p14:creationId xmlns:p14="http://schemas.microsoft.com/office/powerpoint/2010/main" val="4778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0" name="Rounded Rectangle 15">
            <a:extLst>
              <a:ext uri="{FF2B5EF4-FFF2-40B4-BE49-F238E27FC236}">
                <a16:creationId xmlns:a16="http://schemas.microsoft.com/office/drawing/2014/main" id="{ABEFD9B7-AD40-42C7-94DD-9C79065715D8}"/>
              </a:ext>
            </a:extLst>
          </p:cNvPr>
          <p:cNvSpPr/>
          <p:nvPr/>
        </p:nvSpPr>
        <p:spPr>
          <a:xfrm>
            <a:off x="880662" y="196967"/>
            <a:ext cx="5737851"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Cambria" pitchFamily="18" charset="0"/>
                <a:cs typeface="Times New Roman" pitchFamily="18" charset="0"/>
              </a:rPr>
              <a:t>Đối với mỗi nhóm nghề cần mô tả</a:t>
            </a:r>
            <a:endParaRPr lang="en-US" sz="2600" b="1" dirty="0">
              <a:solidFill>
                <a:srgbClr val="0000CC"/>
              </a:solidFill>
              <a:latin typeface="Cambria" pitchFamily="18" charset="0"/>
              <a:cs typeface="Times New Roman" pitchFamily="18" charset="0"/>
            </a:endParaRPr>
          </a:p>
        </p:txBody>
      </p:sp>
      <p:sp>
        <p:nvSpPr>
          <p:cNvPr id="6" name="Rectangle 5"/>
          <p:cNvSpPr/>
          <p:nvPr/>
        </p:nvSpPr>
        <p:spPr>
          <a:xfrm>
            <a:off x="1182766" y="1492250"/>
            <a:ext cx="9242534" cy="477054"/>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Tên nhóm nghề.</a:t>
            </a:r>
            <a:endParaRPr lang="en-US" sz="2400" b="1">
              <a:solidFill>
                <a:srgbClr val="002060"/>
              </a:solidFill>
              <a:latin typeface="Cambria" pitchFamily="18" charset="0"/>
              <a:cs typeface="Times New Roman" pitchFamily="18" charset="0"/>
            </a:endParaRPr>
          </a:p>
        </p:txBody>
      </p:sp>
      <p:sp>
        <p:nvSpPr>
          <p:cNvPr id="7" name="Rectangle 6"/>
          <p:cNvSpPr/>
          <p:nvPr/>
        </p:nvSpPr>
        <p:spPr>
          <a:xfrm>
            <a:off x="1188416" y="2103095"/>
            <a:ext cx="10510097" cy="477054"/>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Hoạt động đặc trưng</a:t>
            </a:r>
            <a:endParaRPr lang="en-US" sz="2400" b="1">
              <a:solidFill>
                <a:srgbClr val="002060"/>
              </a:solidFill>
              <a:latin typeface="Cambria" pitchFamily="18" charset="0"/>
              <a:cs typeface="Times New Roman" pitchFamily="18" charset="0"/>
            </a:endParaRPr>
          </a:p>
        </p:txBody>
      </p:sp>
      <p:sp>
        <p:nvSpPr>
          <p:cNvPr id="8" name="Rectangle 7"/>
          <p:cNvSpPr/>
          <p:nvPr/>
        </p:nvSpPr>
        <p:spPr>
          <a:xfrm>
            <a:off x="1207714" y="2715672"/>
            <a:ext cx="10488773" cy="477054"/>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Đặc điểm môi trường làm việc</a:t>
            </a:r>
            <a:endParaRPr lang="en-US" sz="2400" b="1">
              <a:solidFill>
                <a:srgbClr val="002060"/>
              </a:solidFill>
              <a:latin typeface="Cambria" pitchFamily="18" charset="0"/>
              <a:cs typeface="Times New Roman" pitchFamily="18" charset="0"/>
            </a:endParaRPr>
          </a:p>
        </p:txBody>
      </p:sp>
      <p:sp>
        <p:nvSpPr>
          <p:cNvPr id="9" name="Rectangle 8"/>
          <p:cNvSpPr/>
          <p:nvPr/>
        </p:nvSpPr>
        <p:spPr>
          <a:xfrm>
            <a:off x="1178591" y="3341126"/>
            <a:ext cx="9242534" cy="461665"/>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Công cụ lao động</a:t>
            </a:r>
            <a:endParaRPr lang="en-US" sz="2400" b="1">
              <a:solidFill>
                <a:srgbClr val="002060"/>
              </a:solidFill>
              <a:latin typeface="Cambria" pitchFamily="18" charset="0"/>
              <a:cs typeface="Times New Roman" pitchFamily="18" charset="0"/>
            </a:endParaRPr>
          </a:p>
        </p:txBody>
      </p:sp>
      <p:sp>
        <p:nvSpPr>
          <p:cNvPr id="11" name="Rectangle 10"/>
          <p:cNvSpPr/>
          <p:nvPr/>
        </p:nvSpPr>
        <p:spPr>
          <a:xfrm>
            <a:off x="1174770" y="3985293"/>
            <a:ext cx="9242534" cy="461665"/>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Yêu cầu về phẩm chất và năng lực đối với người lao động</a:t>
            </a:r>
            <a:endParaRPr lang="en-US" sz="2400" b="1">
              <a:solidFill>
                <a:srgbClr val="002060"/>
              </a:solidFill>
              <a:latin typeface="Cambria" pitchFamily="18" charset="0"/>
              <a:cs typeface="Times New Roman" pitchFamily="18" charset="0"/>
            </a:endParaRPr>
          </a:p>
        </p:txBody>
      </p:sp>
      <p:sp>
        <p:nvSpPr>
          <p:cNvPr id="12" name="Sun 11"/>
          <p:cNvSpPr/>
          <p:nvPr/>
        </p:nvSpPr>
        <p:spPr>
          <a:xfrm>
            <a:off x="563639" y="1492250"/>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3" name="Sun 12"/>
          <p:cNvSpPr/>
          <p:nvPr/>
        </p:nvSpPr>
        <p:spPr>
          <a:xfrm>
            <a:off x="563639" y="2090107"/>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4" name="Sun 13"/>
          <p:cNvSpPr/>
          <p:nvPr/>
        </p:nvSpPr>
        <p:spPr>
          <a:xfrm>
            <a:off x="563639" y="2683667"/>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5" name="Sun 14"/>
          <p:cNvSpPr/>
          <p:nvPr/>
        </p:nvSpPr>
        <p:spPr>
          <a:xfrm>
            <a:off x="563639" y="3327664"/>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6" name="Sun 15"/>
          <p:cNvSpPr/>
          <p:nvPr/>
        </p:nvSpPr>
        <p:spPr>
          <a:xfrm>
            <a:off x="548196" y="3930701"/>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sp>
        <p:nvSpPr>
          <p:cNvPr id="17" name="Rectangle 16"/>
          <p:cNvSpPr/>
          <p:nvPr/>
        </p:nvSpPr>
        <p:spPr>
          <a:xfrm>
            <a:off x="1149563" y="4583156"/>
            <a:ext cx="9242534" cy="477054"/>
          </a:xfrm>
          <a:prstGeom prst="rect">
            <a:avLst/>
          </a:prstGeom>
          <a:solidFill>
            <a:schemeClr val="bg1"/>
          </a:solidFill>
        </p:spPr>
        <p:txBody>
          <a:bodyPr wrap="square">
            <a:spAutoFit/>
          </a:bodyPr>
          <a:lstStyle/>
          <a:p>
            <a:r>
              <a:rPr lang="vi-VN" sz="2400" b="1">
                <a:solidFill>
                  <a:srgbClr val="002060"/>
                </a:solidFill>
                <a:latin typeface="Cambria" pitchFamily="18" charset="0"/>
                <a:cs typeface="Times New Roman" pitchFamily="18" charset="0"/>
              </a:rPr>
              <a:t>Chống chỉ định y học (nếu có).</a:t>
            </a:r>
            <a:endParaRPr lang="en-US" sz="2400" b="1">
              <a:solidFill>
                <a:srgbClr val="002060"/>
              </a:solidFill>
              <a:latin typeface="Cambria" pitchFamily="18" charset="0"/>
              <a:cs typeface="Times New Roman" pitchFamily="18" charset="0"/>
            </a:endParaRPr>
          </a:p>
        </p:txBody>
      </p:sp>
      <p:sp>
        <p:nvSpPr>
          <p:cNvPr id="18" name="Sun 17"/>
          <p:cNvSpPr/>
          <p:nvPr/>
        </p:nvSpPr>
        <p:spPr>
          <a:xfrm>
            <a:off x="563639" y="4569694"/>
            <a:ext cx="571410" cy="50402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542" y="1615531"/>
            <a:ext cx="4265856" cy="1957194"/>
          </a:xfrm>
          <a:prstGeom prst="rect">
            <a:avLst/>
          </a:prstGeom>
        </p:spPr>
      </p:pic>
    </p:spTree>
    <p:extLst>
      <p:ext uri="{BB962C8B-B14F-4D97-AF65-F5344CB8AC3E}">
        <p14:creationId xmlns:p14="http://schemas.microsoft.com/office/powerpoint/2010/main" val="146014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223638" y="947752"/>
            <a:ext cx="1866421" cy="4770875"/>
          </a:xfrm>
          <a:prstGeom prst="roundRect">
            <a:avLst>
              <a:gd name="adj" fmla="val 30702"/>
            </a:avLst>
          </a:prstGeom>
          <a:solidFill>
            <a:schemeClr val="bg1"/>
          </a:solidFill>
          <a:ln w="28575">
            <a:solidFill>
              <a:srgbClr val="17A810"/>
            </a:solidFill>
            <a:prstDash val="sysDash"/>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effectLst>
                  <a:outerShdw blurRad="38100" dist="38100" dir="2700000" algn="tl">
                    <a:srgbClr val="000000">
                      <a:alpha val="43137"/>
                    </a:srgbClr>
                  </a:outerShdw>
                </a:effectLst>
                <a:latin typeface="Cambria" pitchFamily="18" charset="0"/>
                <a:cs typeface="Times New Roman" pitchFamily="18" charset="0"/>
              </a:rPr>
              <a:t>Nhóm nghề lực lượng vũ trang</a:t>
            </a:r>
            <a:endParaRPr lang="en-US" sz="3600" b="1">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ambria" pitchFamily="18" charset="0"/>
              <a:ea typeface="Tahoma" pitchFamily="34" charset="0"/>
              <a:cs typeface="Times New Roman" pitchFamily="18" charset="0"/>
            </a:endParaRPr>
          </a:p>
        </p:txBody>
      </p:sp>
      <p:sp>
        <p:nvSpPr>
          <p:cNvPr id="26" name="Rectangle 25"/>
          <p:cNvSpPr/>
          <p:nvPr/>
        </p:nvSpPr>
        <p:spPr>
          <a:xfrm>
            <a:off x="2649706" y="412187"/>
            <a:ext cx="4331670"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cs typeface="Times New Roman" pitchFamily="18" charset="0"/>
            </a:endParaRPr>
          </a:p>
        </p:txBody>
      </p:sp>
      <p:sp>
        <p:nvSpPr>
          <p:cNvPr id="27" name="Diamond 26"/>
          <p:cNvSpPr/>
          <p:nvPr/>
        </p:nvSpPr>
        <p:spPr>
          <a:xfrm>
            <a:off x="2258788" y="429903"/>
            <a:ext cx="827321" cy="74428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latin typeface="Cambria" pitchFamily="18" charset="0"/>
                <a:cs typeface="Times New Roman" pitchFamily="18" charset="0"/>
              </a:rPr>
              <a:t>1</a:t>
            </a:r>
          </a:p>
        </p:txBody>
      </p:sp>
      <p:sp>
        <p:nvSpPr>
          <p:cNvPr id="31" name="Rectangle 30"/>
          <p:cNvSpPr/>
          <p:nvPr/>
        </p:nvSpPr>
        <p:spPr>
          <a:xfrm>
            <a:off x="2611605" y="1555187"/>
            <a:ext cx="4369771"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cs typeface="Times New Roman" pitchFamily="18" charset="0"/>
            </a:endParaRPr>
          </a:p>
        </p:txBody>
      </p:sp>
      <p:sp>
        <p:nvSpPr>
          <p:cNvPr id="32" name="Rectangle 31"/>
          <p:cNvSpPr/>
          <p:nvPr/>
        </p:nvSpPr>
        <p:spPr>
          <a:xfrm>
            <a:off x="3082477" y="1643511"/>
            <a:ext cx="3797304" cy="584775"/>
          </a:xfrm>
          <a:prstGeom prst="rect">
            <a:avLst/>
          </a:prstGeom>
        </p:spPr>
        <p:txBody>
          <a:bodyPr wrap="square">
            <a:spAutoFit/>
          </a:bodyPr>
          <a:lstStyle/>
          <a:p>
            <a:r>
              <a:rPr lang="vi-VN" sz="3100" b="1">
                <a:solidFill>
                  <a:srgbClr val="002060"/>
                </a:solidFill>
                <a:latin typeface="Cambria" pitchFamily="18" charset="0"/>
                <a:cs typeface="Times New Roman" pitchFamily="18" charset="0"/>
              </a:rPr>
              <a:t>Lực lượng công an</a:t>
            </a:r>
            <a:endParaRPr lang="en-US" sz="3100" b="1" i="1">
              <a:solidFill>
                <a:srgbClr val="002060"/>
              </a:solidFill>
              <a:latin typeface="Cambria" pitchFamily="18" charset="0"/>
              <a:cs typeface="Times New Roman" pitchFamily="18" charset="0"/>
            </a:endParaRPr>
          </a:p>
        </p:txBody>
      </p:sp>
      <p:sp>
        <p:nvSpPr>
          <p:cNvPr id="34" name="Diamond 33"/>
          <p:cNvSpPr/>
          <p:nvPr/>
        </p:nvSpPr>
        <p:spPr>
          <a:xfrm>
            <a:off x="2220688" y="1572903"/>
            <a:ext cx="827321" cy="744283"/>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latin typeface="Cambria" pitchFamily="18" charset="0"/>
                <a:cs typeface="Times New Roman" pitchFamily="18" charset="0"/>
              </a:rPr>
              <a:t>2</a:t>
            </a:r>
          </a:p>
        </p:txBody>
      </p:sp>
      <p:sp>
        <p:nvSpPr>
          <p:cNvPr id="35" name="Rectangle 34"/>
          <p:cNvSpPr/>
          <p:nvPr/>
        </p:nvSpPr>
        <p:spPr>
          <a:xfrm>
            <a:off x="2611607" y="2698187"/>
            <a:ext cx="4369770" cy="113476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Cambria" pitchFamily="18" charset="0"/>
              <a:cs typeface="Times New Roman" pitchFamily="18" charset="0"/>
            </a:endParaRPr>
          </a:p>
        </p:txBody>
      </p:sp>
      <p:sp>
        <p:nvSpPr>
          <p:cNvPr id="36" name="Rectangle 35"/>
          <p:cNvSpPr/>
          <p:nvPr/>
        </p:nvSpPr>
        <p:spPr>
          <a:xfrm>
            <a:off x="3198590" y="2786511"/>
            <a:ext cx="3971471" cy="1046440"/>
          </a:xfrm>
          <a:prstGeom prst="rect">
            <a:avLst/>
          </a:prstGeom>
        </p:spPr>
        <p:txBody>
          <a:bodyPr wrap="square">
            <a:spAutoFit/>
          </a:bodyPr>
          <a:lstStyle/>
          <a:p>
            <a:r>
              <a:rPr lang="vi-VN" sz="3100" b="1">
                <a:solidFill>
                  <a:srgbClr val="002060"/>
                </a:solidFill>
                <a:latin typeface="Cambria" pitchFamily="18" charset="0"/>
                <a:cs typeface="Times New Roman" pitchFamily="18" charset="0"/>
              </a:rPr>
              <a:t>Cơ yếu và lực lượng vũ trang khác</a:t>
            </a:r>
            <a:endParaRPr lang="en-US" sz="3100" b="1" i="1">
              <a:solidFill>
                <a:srgbClr val="002060"/>
              </a:solidFill>
              <a:latin typeface="Cambria" pitchFamily="18" charset="0"/>
              <a:cs typeface="Times New Roman" pitchFamily="18" charset="0"/>
            </a:endParaRPr>
          </a:p>
        </p:txBody>
      </p:sp>
      <p:sp>
        <p:nvSpPr>
          <p:cNvPr id="37" name="Diamond 36"/>
          <p:cNvSpPr/>
          <p:nvPr/>
        </p:nvSpPr>
        <p:spPr>
          <a:xfrm>
            <a:off x="2220689" y="2875557"/>
            <a:ext cx="827321" cy="744283"/>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latin typeface="Cambria" pitchFamily="18" charset="0"/>
                <a:cs typeface="Times New Roman" pitchFamily="18" charset="0"/>
              </a:rPr>
              <a:t>3</a:t>
            </a:r>
          </a:p>
        </p:txBody>
      </p:sp>
      <p:sp>
        <p:nvSpPr>
          <p:cNvPr id="38" name="Rectangle 37"/>
          <p:cNvSpPr/>
          <p:nvPr/>
        </p:nvSpPr>
        <p:spPr>
          <a:xfrm>
            <a:off x="3086109" y="500798"/>
            <a:ext cx="3793672" cy="584775"/>
          </a:xfrm>
          <a:prstGeom prst="rect">
            <a:avLst/>
          </a:prstGeom>
        </p:spPr>
        <p:txBody>
          <a:bodyPr wrap="square">
            <a:spAutoFit/>
          </a:bodyPr>
          <a:lstStyle/>
          <a:p>
            <a:r>
              <a:rPr lang="vi-VN" sz="3100" b="1">
                <a:solidFill>
                  <a:srgbClr val="002060"/>
                </a:solidFill>
                <a:latin typeface="Cambria" pitchFamily="18" charset="0"/>
                <a:cs typeface="Times New Roman" pitchFamily="18" charset="0"/>
              </a:rPr>
              <a:t>Lực lượng quân đội</a:t>
            </a:r>
            <a:endParaRPr lang="en-US" sz="3100" b="1" i="1">
              <a:solidFill>
                <a:srgbClr val="002060"/>
              </a:solidFill>
              <a:latin typeface="Cambria" pitchFamily="18" charset="0"/>
              <a:cs typeface="Times New Roman" pitchFamily="18" charset="0"/>
            </a:endParaRPr>
          </a:p>
        </p:txBody>
      </p:sp>
      <p:sp>
        <p:nvSpPr>
          <p:cNvPr id="39" name="Rounded Rectangle 38"/>
          <p:cNvSpPr/>
          <p:nvPr/>
        </p:nvSpPr>
        <p:spPr>
          <a:xfrm>
            <a:off x="7097489" y="193011"/>
            <a:ext cx="5050966" cy="6440018"/>
          </a:xfrm>
          <a:prstGeom prst="roundRect">
            <a:avLst/>
          </a:prstGeom>
          <a:solidFill>
            <a:schemeClr val="bg1"/>
          </a:solidFill>
          <a:ln w="190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300687" y="438608"/>
            <a:ext cx="4688114" cy="6093976"/>
          </a:xfrm>
          <a:prstGeom prst="rect">
            <a:avLst/>
          </a:prstGeom>
        </p:spPr>
        <p:txBody>
          <a:bodyPr wrap="square">
            <a:spAutoFit/>
          </a:bodyPr>
          <a:lstStyle/>
          <a:p>
            <a:pPr algn="just"/>
            <a:r>
              <a:rPr lang="vi-VN" sz="3000">
                <a:solidFill>
                  <a:srgbClr val="002060"/>
                </a:solidFill>
                <a:latin typeface="Cambria" pitchFamily="18" charset="0"/>
                <a:cs typeface="Times New Roman" pitchFamily="18" charset="0"/>
              </a:rPr>
              <a:t>Lực lượng vũ trang có nhiệm vụ sẵn sàng chiến đấu, chiến đấu, phục vụ chiến đấu, bảo vệ độc lập, chủ quyền, thống nhất toàn vẹn lãnh thổ của Tổ quốc, an ninh quốc gia, trật tự, an toàn xã hội; bảo vệ Nhân dân, Đảng, Nhà nước, chế độ xã hội chủ nghĩa, thành quả cách mạng; cùng toàn dân xây dựng đất nước và thực hiện nghĩa vụ quốc tế.</a:t>
            </a: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476" y="3935058"/>
            <a:ext cx="3231238" cy="282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2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31" grpId="0" animBg="1"/>
      <p:bldP spid="32" grpId="0"/>
      <p:bldP spid="34" grpId="0" animBg="1"/>
      <p:bldP spid="35" grpId="0" animBg="1"/>
      <p:bldP spid="36" grpId="0"/>
      <p:bldP spid="37" grpId="0" animBg="1"/>
      <p:bldP spid="38"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4" name="Rounded Rectangle 15">
            <a:extLst>
              <a:ext uri="{FF2B5EF4-FFF2-40B4-BE49-F238E27FC236}">
                <a16:creationId xmlns:a16="http://schemas.microsoft.com/office/drawing/2014/main" id="{ABEFD9B7-AD40-42C7-94DD-9C79065715D8}"/>
              </a:ext>
            </a:extLst>
          </p:cNvPr>
          <p:cNvSpPr/>
          <p:nvPr/>
        </p:nvSpPr>
        <p:spPr>
          <a:xfrm>
            <a:off x="1170971" y="1014084"/>
            <a:ext cx="4866995"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vi-VN" sz="2600" b="1">
                <a:solidFill>
                  <a:srgbClr val="0000CC"/>
                </a:solidFill>
                <a:latin typeface="Cambria" pitchFamily="18" charset="0"/>
                <a:cs typeface="Times New Roman" pitchFamily="18" charset="0"/>
              </a:rPr>
              <a:t>Đặc điểm môi trường làm việc</a:t>
            </a:r>
            <a:endParaRPr lang="en-US" sz="2600" b="1" dirty="0">
              <a:solidFill>
                <a:srgbClr val="0000CC"/>
              </a:solidFill>
              <a:latin typeface="Cambria" pitchFamily="18" charset="0"/>
              <a:cs typeface="Times New Roman" pitchFamily="18" charset="0"/>
            </a:endParaRPr>
          </a:p>
        </p:txBody>
      </p:sp>
      <p:sp>
        <p:nvSpPr>
          <p:cNvPr id="15" name="Rounded Rectangle 15">
            <a:extLst>
              <a:ext uri="{FF2B5EF4-FFF2-40B4-BE49-F238E27FC236}">
                <a16:creationId xmlns:a16="http://schemas.microsoft.com/office/drawing/2014/main" id="{ABEFD9B7-AD40-42C7-94DD-9C79065715D8}"/>
              </a:ext>
            </a:extLst>
          </p:cNvPr>
          <p:cNvSpPr/>
          <p:nvPr/>
        </p:nvSpPr>
        <p:spPr>
          <a:xfrm>
            <a:off x="7082985" y="1014084"/>
            <a:ext cx="3930824"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vi-VN" sz="2600" b="1">
                <a:solidFill>
                  <a:srgbClr val="0000CC"/>
                </a:solidFill>
                <a:latin typeface="Cambria" pitchFamily="18" charset="0"/>
                <a:cs typeface="Times New Roman" pitchFamily="18" charset="0"/>
              </a:rPr>
              <a:t>Công cụ lao động</a:t>
            </a:r>
            <a:endParaRPr lang="en-US" sz="2600" b="1" dirty="0">
              <a:solidFill>
                <a:srgbClr val="0000CC"/>
              </a:solidFill>
              <a:latin typeface="Cambria" pitchFamily="18" charset="0"/>
              <a:cs typeface="Times New Roman" pitchFamily="18" charset="0"/>
            </a:endParaRPr>
          </a:p>
        </p:txBody>
      </p:sp>
      <p:sp>
        <p:nvSpPr>
          <p:cNvPr id="16" name="Rectangle 15"/>
          <p:cNvSpPr/>
          <p:nvPr/>
        </p:nvSpPr>
        <p:spPr>
          <a:xfrm>
            <a:off x="1322710" y="2152962"/>
            <a:ext cx="4279843" cy="47705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Phức tạp, đa dạng</a:t>
            </a:r>
            <a:endParaRPr lang="en-US" sz="2500" b="1" i="1">
              <a:solidFill>
                <a:srgbClr val="C00000"/>
              </a:solidFill>
              <a:latin typeface="Cambria" pitchFamily="18" charset="0"/>
              <a:cs typeface="Times New Roman" pitchFamily="18" charset="0"/>
            </a:endParaRPr>
          </a:p>
        </p:txBody>
      </p:sp>
      <p:sp>
        <p:nvSpPr>
          <p:cNvPr id="17" name="Rectangle 16"/>
          <p:cNvSpPr/>
          <p:nvPr/>
        </p:nvSpPr>
        <p:spPr>
          <a:xfrm>
            <a:off x="1322711" y="3130838"/>
            <a:ext cx="5237785" cy="47705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Có tính chất nguy hiểm </a:t>
            </a:r>
          </a:p>
        </p:txBody>
      </p:sp>
      <p:sp>
        <p:nvSpPr>
          <p:cNvPr id="18" name="Rectangle 17"/>
          <p:cNvSpPr/>
          <p:nvPr/>
        </p:nvSpPr>
        <p:spPr>
          <a:xfrm>
            <a:off x="1322711" y="4166770"/>
            <a:ext cx="3141141" cy="47705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Bảo mật</a:t>
            </a:r>
          </a:p>
        </p:txBody>
      </p:sp>
      <p:sp>
        <p:nvSpPr>
          <p:cNvPr id="20" name="Rectangle 19"/>
          <p:cNvSpPr/>
          <p:nvPr/>
        </p:nvSpPr>
        <p:spPr>
          <a:xfrm>
            <a:off x="7100462" y="2152962"/>
            <a:ext cx="3141141" cy="47705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Giấy tờ, hồ sơ</a:t>
            </a:r>
            <a:endParaRPr lang="en-US" sz="2500" b="1" i="1">
              <a:solidFill>
                <a:srgbClr val="C00000"/>
              </a:solidFill>
              <a:latin typeface="Cambria" pitchFamily="18" charset="0"/>
              <a:cs typeface="Times New Roman" pitchFamily="18" charset="0"/>
            </a:endParaRPr>
          </a:p>
        </p:txBody>
      </p:sp>
      <p:sp>
        <p:nvSpPr>
          <p:cNvPr id="21" name="Rectangle 20"/>
          <p:cNvSpPr/>
          <p:nvPr/>
        </p:nvSpPr>
        <p:spPr>
          <a:xfrm>
            <a:off x="7100461" y="3130838"/>
            <a:ext cx="5062521" cy="47705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Súng đạn, thiết bị quân dụng</a:t>
            </a:r>
            <a:endParaRPr lang="en-US" sz="2500" b="1" i="1">
              <a:solidFill>
                <a:srgbClr val="C00000"/>
              </a:solidFill>
              <a:latin typeface="Cambria" pitchFamily="18" charset="0"/>
              <a:cs typeface="Times New Roman" pitchFamily="18" charset="0"/>
            </a:endParaRPr>
          </a:p>
        </p:txBody>
      </p:sp>
      <p:sp>
        <p:nvSpPr>
          <p:cNvPr id="23" name="Rectangle 22"/>
          <p:cNvSpPr/>
          <p:nvPr/>
        </p:nvSpPr>
        <p:spPr>
          <a:xfrm>
            <a:off x="7100462" y="4166770"/>
            <a:ext cx="3141141" cy="47705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Phần mềm</a:t>
            </a:r>
          </a:p>
        </p:txBody>
      </p:sp>
    </p:spTree>
    <p:extLst>
      <p:ext uri="{BB962C8B-B14F-4D97-AF65-F5344CB8AC3E}">
        <p14:creationId xmlns:p14="http://schemas.microsoft.com/office/powerpoint/2010/main" val="317991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14" name="Rounded Rectangle 15">
            <a:extLst>
              <a:ext uri="{FF2B5EF4-FFF2-40B4-BE49-F238E27FC236}">
                <a16:creationId xmlns:a16="http://schemas.microsoft.com/office/drawing/2014/main" id="{ABEFD9B7-AD40-42C7-94DD-9C79065715D8}"/>
              </a:ext>
            </a:extLst>
          </p:cNvPr>
          <p:cNvSpPr/>
          <p:nvPr/>
        </p:nvSpPr>
        <p:spPr>
          <a:xfrm>
            <a:off x="590411" y="578664"/>
            <a:ext cx="4866995"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vi-VN" sz="2600" b="1">
                <a:solidFill>
                  <a:srgbClr val="0000CC"/>
                </a:solidFill>
                <a:latin typeface="Cambria" pitchFamily="18" charset="0"/>
                <a:cs typeface="Times New Roman" pitchFamily="18" charset="0"/>
              </a:rPr>
              <a:t>Yêu cầu phẩm chất, kĩ năng</a:t>
            </a:r>
            <a:endParaRPr lang="en-US" sz="2600" b="1" dirty="0">
              <a:solidFill>
                <a:srgbClr val="0000CC"/>
              </a:solidFill>
              <a:latin typeface="Cambria" pitchFamily="18" charset="0"/>
              <a:cs typeface="Times New Roman" pitchFamily="18" charset="0"/>
            </a:endParaRPr>
          </a:p>
        </p:txBody>
      </p:sp>
      <p:sp>
        <p:nvSpPr>
          <p:cNvPr id="15" name="Rounded Rectangle 15">
            <a:extLst>
              <a:ext uri="{FF2B5EF4-FFF2-40B4-BE49-F238E27FC236}">
                <a16:creationId xmlns:a16="http://schemas.microsoft.com/office/drawing/2014/main" id="{ABEFD9B7-AD40-42C7-94DD-9C79065715D8}"/>
              </a:ext>
            </a:extLst>
          </p:cNvPr>
          <p:cNvSpPr/>
          <p:nvPr/>
        </p:nvSpPr>
        <p:spPr>
          <a:xfrm>
            <a:off x="7126527" y="578664"/>
            <a:ext cx="3930824"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vi-VN" sz="2600" b="1">
                <a:solidFill>
                  <a:srgbClr val="0000CC"/>
                </a:solidFill>
                <a:latin typeface="Cambria" pitchFamily="18" charset="0"/>
                <a:cs typeface="Times New Roman" pitchFamily="18" charset="0"/>
              </a:rPr>
              <a:t>Chống chỉ định y học</a:t>
            </a:r>
            <a:endParaRPr lang="en-US" sz="2600" b="1" dirty="0">
              <a:solidFill>
                <a:srgbClr val="0000CC"/>
              </a:solidFill>
              <a:latin typeface="Cambria" pitchFamily="18" charset="0"/>
              <a:cs typeface="Times New Roman" pitchFamily="18" charset="0"/>
            </a:endParaRPr>
          </a:p>
        </p:txBody>
      </p:sp>
      <p:sp>
        <p:nvSpPr>
          <p:cNvPr id="16" name="Rectangle 15"/>
          <p:cNvSpPr/>
          <p:nvPr/>
        </p:nvSpPr>
        <p:spPr>
          <a:xfrm>
            <a:off x="582496" y="1717542"/>
            <a:ext cx="5121618" cy="86177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Có lòng trung thành, yêu nước tuyệt đối</a:t>
            </a:r>
            <a:endParaRPr lang="en-US" sz="2500" b="1" i="1">
              <a:solidFill>
                <a:srgbClr val="C00000"/>
              </a:solidFill>
              <a:latin typeface="Cambria" pitchFamily="18" charset="0"/>
              <a:cs typeface="Times New Roman" pitchFamily="18" charset="0"/>
            </a:endParaRPr>
          </a:p>
        </p:txBody>
      </p:sp>
      <p:sp>
        <p:nvSpPr>
          <p:cNvPr id="17" name="Rectangle 16"/>
          <p:cNvSpPr/>
          <p:nvPr/>
        </p:nvSpPr>
        <p:spPr>
          <a:xfrm>
            <a:off x="582497" y="2782502"/>
            <a:ext cx="5237785" cy="47705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Linh hoạt và nhạy bén</a:t>
            </a:r>
          </a:p>
        </p:txBody>
      </p:sp>
      <p:sp>
        <p:nvSpPr>
          <p:cNvPr id="18" name="Rectangle 17"/>
          <p:cNvSpPr/>
          <p:nvPr/>
        </p:nvSpPr>
        <p:spPr>
          <a:xfrm>
            <a:off x="582497" y="3629752"/>
            <a:ext cx="5121617" cy="47705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Tích cực học tập và rèn luyện</a:t>
            </a:r>
          </a:p>
        </p:txBody>
      </p:sp>
      <p:sp>
        <p:nvSpPr>
          <p:cNvPr id="20" name="Rectangle 19"/>
          <p:cNvSpPr/>
          <p:nvPr/>
        </p:nvSpPr>
        <p:spPr>
          <a:xfrm>
            <a:off x="6824696" y="1717542"/>
            <a:ext cx="5062520" cy="47705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Không mắc tật khúc xạ cận thị</a:t>
            </a:r>
            <a:endParaRPr lang="en-US" sz="2500" b="1" i="1">
              <a:solidFill>
                <a:srgbClr val="C00000"/>
              </a:solidFill>
              <a:latin typeface="Cambria" pitchFamily="18" charset="0"/>
              <a:cs typeface="Times New Roman" pitchFamily="18" charset="0"/>
            </a:endParaRPr>
          </a:p>
        </p:txBody>
      </p:sp>
      <p:sp>
        <p:nvSpPr>
          <p:cNvPr id="21" name="Rectangle 20"/>
          <p:cNvSpPr/>
          <p:nvPr/>
        </p:nvSpPr>
        <p:spPr>
          <a:xfrm>
            <a:off x="6824695" y="2695418"/>
            <a:ext cx="5207648" cy="86177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Chiều cao cân nặng đủ chuẩn theo quy định</a:t>
            </a:r>
            <a:endParaRPr lang="en-US" sz="2500" b="1" i="1">
              <a:solidFill>
                <a:srgbClr val="C00000"/>
              </a:solidFill>
              <a:latin typeface="Cambria" pitchFamily="18" charset="0"/>
              <a:cs typeface="Times New Roman" pitchFamily="18" charset="0"/>
            </a:endParaRPr>
          </a:p>
        </p:txBody>
      </p:sp>
      <p:sp>
        <p:nvSpPr>
          <p:cNvPr id="23" name="Rectangle 22"/>
          <p:cNvSpPr/>
          <p:nvPr/>
        </p:nvSpPr>
        <p:spPr>
          <a:xfrm>
            <a:off x="6824696" y="3861976"/>
            <a:ext cx="5207647" cy="861774"/>
          </a:xfrm>
          <a:prstGeom prst="rect">
            <a:avLst/>
          </a:prstGeom>
        </p:spPr>
        <p:txBody>
          <a:bodyPr wrap="square">
            <a:spAutoFit/>
          </a:bodyPr>
          <a:lstStyle/>
          <a:p>
            <a:pPr marL="457200" indent="-457200">
              <a:buFont typeface="Wingdings" pitchFamily="2" charset="2"/>
              <a:buChar char="Ø"/>
            </a:pPr>
            <a:r>
              <a:rPr lang="vi-VN" sz="2500" b="1" i="1">
                <a:solidFill>
                  <a:srgbClr val="C00000"/>
                </a:solidFill>
                <a:latin typeface="Cambria" pitchFamily="18" charset="0"/>
                <a:cs typeface="Times New Roman" pitchFamily="18" charset="0"/>
              </a:rPr>
              <a:t>Nhiều quy định riêng về sức khỏe.</a:t>
            </a:r>
          </a:p>
        </p:txBody>
      </p:sp>
      <p:sp>
        <p:nvSpPr>
          <p:cNvPr id="10" name="Rectangle 9"/>
          <p:cNvSpPr/>
          <p:nvPr/>
        </p:nvSpPr>
        <p:spPr>
          <a:xfrm>
            <a:off x="582498" y="4512652"/>
            <a:ext cx="4947446" cy="861774"/>
          </a:xfrm>
          <a:prstGeom prst="rect">
            <a:avLst/>
          </a:prstGeom>
        </p:spPr>
        <p:txBody>
          <a:bodyPr wrap="square">
            <a:spAutoFit/>
          </a:bodyPr>
          <a:lstStyle/>
          <a:p>
            <a:pPr marL="457200" indent="-457200">
              <a:buFont typeface="Wingdings" pitchFamily="2" charset="2"/>
              <a:buChar char="Ø"/>
            </a:pPr>
            <a:r>
              <a:rPr lang="en-US" sz="2500" b="1" i="1">
                <a:solidFill>
                  <a:srgbClr val="C00000"/>
                </a:solidFill>
                <a:latin typeface="Cambria" pitchFamily="18" charset="0"/>
                <a:cs typeface="Times New Roman" pitchFamily="18" charset="0"/>
              </a:rPr>
              <a:t>Cẩn thận, trách nhiệm, nhân ái, trung thực.</a:t>
            </a:r>
          </a:p>
        </p:txBody>
      </p:sp>
    </p:spTree>
    <p:extLst>
      <p:ext uri="{BB962C8B-B14F-4D97-AF65-F5344CB8AC3E}">
        <p14:creationId xmlns:p14="http://schemas.microsoft.com/office/powerpoint/2010/main" val="20414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9050"/>
            <a:ext cx="11622314" cy="3939540"/>
          </a:xfrm>
          <a:prstGeom prst="rect">
            <a:avLst/>
          </a:prstGeom>
          <a:noFill/>
        </p:spPr>
        <p:txBody>
          <a:bodyPr wrap="square" rtlCol="0">
            <a:spAutoFit/>
          </a:bodyPr>
          <a:lstStyle/>
          <a:p>
            <a:pPr algn="ctr"/>
            <a:r>
              <a:rPr lang="en-US" sz="5000" b="1">
                <a:ln w="10541" cmpd="sng">
                  <a:solidFill>
                    <a:schemeClr val="accent1">
                      <a:shade val="88000"/>
                      <a:satMod val="110000"/>
                    </a:schemeClr>
                  </a:solidFill>
                  <a:prstDash val="solid"/>
                </a:ln>
                <a:solidFill>
                  <a:srgbClr val="C00000"/>
                </a:solidFill>
                <a:latin typeface="Cambria" pitchFamily="18" charset="0"/>
                <a:ea typeface="Tahoma" pitchFamily="34" charset="0"/>
                <a:cs typeface="Times New Roman" pitchFamily="18" charset="0"/>
              </a:rPr>
              <a:t>NHIỆM VỤ 2</a:t>
            </a:r>
          </a:p>
          <a:p>
            <a:pPr algn="ctr"/>
            <a:r>
              <a:rPr lang="vi-VN" sz="5000" b="1">
                <a:solidFill>
                  <a:srgbClr val="1F0ABC"/>
                </a:solidFill>
                <a:latin typeface="Cambria" pitchFamily="18" charset="0"/>
                <a:cs typeface="Times New Roman" pitchFamily="18" charset="0"/>
              </a:rPr>
              <a:t>Phân tích những yêu cầu của nhà tuyển dụng về phẩm chất và năng lực của người lao động đối với nhóm nghề mà em quan tâm</a:t>
            </a:r>
            <a:endParaRPr lang="en-US" sz="5000" b="1">
              <a:ln w="10541" cmpd="sng">
                <a:solidFill>
                  <a:schemeClr val="accent1">
                    <a:shade val="88000"/>
                    <a:satMod val="110000"/>
                  </a:schemeClr>
                </a:solidFill>
                <a:prstDash val="solid"/>
              </a:ln>
              <a:solidFill>
                <a:srgbClr val="1F0ABC"/>
              </a:solidFill>
              <a:latin typeface="Cambria" pitchFamily="18" charset="0"/>
              <a:ea typeface="Tahoma" pitchFamily="34" charset="0"/>
              <a:cs typeface="Times New Roman" pitchFamily="18" charset="0"/>
            </a:endParaRPr>
          </a:p>
        </p:txBody>
      </p:sp>
    </p:spTree>
    <p:extLst>
      <p:ext uri="{BB962C8B-B14F-4D97-AF65-F5344CB8AC3E}">
        <p14:creationId xmlns:p14="http://schemas.microsoft.com/office/powerpoint/2010/main" val="26749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3BC0B-854F-7A1B-9B8D-18028E88ADDB}"/>
              </a:ext>
            </a:extLst>
          </p:cNvPr>
          <p:cNvGrpSpPr/>
          <p:nvPr/>
        </p:nvGrpSpPr>
        <p:grpSpPr>
          <a:xfrm>
            <a:off x="217714" y="-29442"/>
            <a:ext cx="11814628" cy="954107"/>
            <a:chOff x="4283090" y="35115"/>
            <a:chExt cx="8131142" cy="1590310"/>
          </a:xfrm>
          <a:solidFill>
            <a:schemeClr val="accent2">
              <a:lumMod val="75000"/>
            </a:schemeClr>
          </a:solidFill>
        </p:grpSpPr>
        <p:sp>
          <p:nvSpPr>
            <p:cNvPr id="12" name="Round Same Side Corner Rectangle 11">
              <a:extLst>
                <a:ext uri="{FF2B5EF4-FFF2-40B4-BE49-F238E27FC236}">
                  <a16:creationId xmlns:a16="http://schemas.microsoft.com/office/drawing/2014/main" id="{14A6A6D3-0AE1-A5C2-A781-174738B3CAAC}"/>
                </a:ext>
              </a:extLst>
            </p:cNvPr>
            <p:cNvSpPr/>
            <p:nvPr/>
          </p:nvSpPr>
          <p:spPr>
            <a:xfrm flipV="1">
              <a:off x="4283090" y="84191"/>
              <a:ext cx="8131142" cy="1541234"/>
            </a:xfrm>
            <a:prstGeom prst="round2SameRect">
              <a:avLst>
                <a:gd name="adj1" fmla="val 37720"/>
                <a:gd name="adj2" fmla="val 0"/>
              </a:avLst>
            </a:prstGeom>
            <a:solidFill>
              <a:schemeClr val="accent1">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3" name="TextBox 12">
              <a:extLst>
                <a:ext uri="{FF2B5EF4-FFF2-40B4-BE49-F238E27FC236}">
                  <a16:creationId xmlns:a16="http://schemas.microsoft.com/office/drawing/2014/main" id="{1DB3E993-271F-4AEA-00C8-AE8B066BA10E}"/>
                </a:ext>
              </a:extLst>
            </p:cNvPr>
            <p:cNvSpPr txBox="1"/>
            <p:nvPr/>
          </p:nvSpPr>
          <p:spPr>
            <a:xfrm>
              <a:off x="4372992" y="35115"/>
              <a:ext cx="7951339" cy="1590309"/>
            </a:xfrm>
            <a:prstGeom prst="rect">
              <a:avLst/>
            </a:prstGeom>
            <a:noFill/>
          </p:spPr>
          <p:txBody>
            <a:bodyPr wrap="square" rtlCol="0">
              <a:spAutoFit/>
            </a:bodyPr>
            <a:lstStyle/>
            <a:p>
              <a:pPr algn="ctr"/>
              <a:r>
                <a:rPr lang="vi-VN" sz="2800" b="1">
                  <a:solidFill>
                    <a:schemeClr val="bg1"/>
                  </a:solidFill>
                  <a:latin typeface="Cambria" pitchFamily="18" charset="0"/>
                  <a:cs typeface="Arial" panose="020B0604020202020204" pitchFamily="34" charset="0"/>
                </a:rPr>
                <a:t>Hoạt động 1: Trao đổi cách thu thập thông tin của nhà tuyển dụng về yêu cầu phẩm chất và năng lực đối với nhóm nghề mà em quan tâm</a:t>
              </a:r>
              <a:endParaRPr lang="en-US" sz="2800" b="1" dirty="0">
                <a:solidFill>
                  <a:schemeClr val="bg1"/>
                </a:solidFill>
                <a:latin typeface="Cambria" pitchFamily="18" charset="0"/>
                <a:cs typeface="Arial" panose="020B0604020202020204" pitchFamily="34" charset="0"/>
              </a:endParaRPr>
            </a:p>
          </p:txBody>
        </p:sp>
      </p:grpSp>
      <p:grpSp>
        <p:nvGrpSpPr>
          <p:cNvPr id="19" name="组合 36"/>
          <p:cNvGrpSpPr>
            <a:grpSpLocks/>
          </p:cNvGrpSpPr>
          <p:nvPr/>
        </p:nvGrpSpPr>
        <p:grpSpPr bwMode="auto">
          <a:xfrm rot="5400000">
            <a:off x="1773237" y="541269"/>
            <a:ext cx="1814163" cy="3860806"/>
            <a:chOff x="1295400" y="2735298"/>
            <a:chExt cx="1753450" cy="1851566"/>
          </a:xfrm>
        </p:grpSpPr>
        <p:grpSp>
          <p:nvGrpSpPr>
            <p:cNvPr id="22" name="Group 6"/>
            <p:cNvGrpSpPr>
              <a:grpSpLocks/>
            </p:cNvGrpSpPr>
            <p:nvPr/>
          </p:nvGrpSpPr>
          <p:grpSpPr bwMode="auto">
            <a:xfrm>
              <a:off x="1295400" y="2786058"/>
              <a:ext cx="1753450" cy="1751017"/>
              <a:chOff x="1823" y="2371"/>
              <a:chExt cx="1801" cy="1801"/>
            </a:xfrm>
          </p:grpSpPr>
          <p:sp>
            <p:nvSpPr>
              <p:cNvPr id="25"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6"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4" name="Text Box 9"/>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a:t>
              </a:r>
            </a:p>
            <a:p>
              <a:pPr algn="ctr"/>
              <a:r>
                <a:rPr lang="en-US" altLang="zh-CN" sz="3500" b="1">
                  <a:solidFill>
                    <a:srgbClr val="FF0000"/>
                  </a:solidFill>
                  <a:latin typeface="Cambria" pitchFamily="18" charset="0"/>
                  <a:ea typeface="微软雅黑" pitchFamily="34" charset="-122"/>
                  <a:cs typeface="Times New Roman" pitchFamily="18" charset="0"/>
                </a:rPr>
                <a:t>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30" y="2584828"/>
            <a:ext cx="3846285" cy="3469084"/>
          </a:xfrm>
          <a:prstGeom prst="rect">
            <a:avLst/>
          </a:prstGeom>
        </p:spPr>
      </p:pic>
      <p:sp>
        <p:nvSpPr>
          <p:cNvPr id="28" name="Rounded Rectangle 27"/>
          <p:cNvSpPr/>
          <p:nvPr/>
        </p:nvSpPr>
        <p:spPr>
          <a:xfrm>
            <a:off x="5355775" y="2326130"/>
            <a:ext cx="5907811" cy="334895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cs typeface="Times New Roman" pitchFamily="18" charset="0"/>
            </a:endParaRPr>
          </a:p>
        </p:txBody>
      </p:sp>
      <p:sp>
        <p:nvSpPr>
          <p:cNvPr id="29" name="TextBox 28"/>
          <p:cNvSpPr txBox="1"/>
          <p:nvPr/>
        </p:nvSpPr>
        <p:spPr>
          <a:xfrm>
            <a:off x="5355774" y="2570393"/>
            <a:ext cx="5907811" cy="2776658"/>
          </a:xfrm>
          <a:prstGeom prst="rect">
            <a:avLst/>
          </a:prstGeom>
          <a:noFill/>
        </p:spPr>
        <p:txBody>
          <a:bodyPr wrap="square" rtlCol="0">
            <a:spAutoFit/>
          </a:bodyPr>
          <a:lstStyle/>
          <a:p>
            <a:pPr lvl="0" algn="ctr">
              <a:lnSpc>
                <a:spcPct val="150000"/>
              </a:lnSpc>
            </a:pPr>
            <a:r>
              <a:rPr lang="vi-VN" sz="3000" b="1" i="1">
                <a:solidFill>
                  <a:srgbClr val="002060"/>
                </a:solidFill>
                <a:latin typeface="Cambria" pitchFamily="18" charset="0"/>
                <a:cs typeface="Times New Roman" pitchFamily="18" charset="0"/>
              </a:rPr>
              <a:t>Có những cách nào để thu thập thông tin của nhà tuyển dụng về phẩm chất và năng lực đối với nhóm nghề mà em quan tâm?</a:t>
            </a:r>
            <a:endParaRPr lang="vi-VN" sz="3000" b="1" i="1" dirty="0">
              <a:solidFill>
                <a:srgbClr val="002060"/>
              </a:solidFill>
              <a:latin typeface="Cambria" pitchFamily="18" charset="0"/>
              <a:ea typeface="Nixie One"/>
              <a:cs typeface="Times New Roman" pitchFamily="18" charset="0"/>
              <a:sym typeface="Nixie One"/>
            </a:endParaRPr>
          </a:p>
        </p:txBody>
      </p:sp>
      <p:sp>
        <p:nvSpPr>
          <p:cNvPr id="30" name="Rounded Rectangle 29"/>
          <p:cNvSpPr/>
          <p:nvPr/>
        </p:nvSpPr>
        <p:spPr>
          <a:xfrm>
            <a:off x="6933783" y="1845924"/>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itchFamily="18" charset="0"/>
                <a:cs typeface="Times New Roman" pitchFamily="18" charset="0"/>
              </a:rPr>
              <a:t>Câu hỏi</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33">
            <a:off x="9569462" y="943375"/>
            <a:ext cx="714375" cy="1295400"/>
          </a:xfrm>
          <a:prstGeom prst="rect">
            <a:avLst/>
          </a:prstGeom>
        </p:spPr>
      </p:pic>
    </p:spTree>
    <p:extLst>
      <p:ext uri="{BB962C8B-B14F-4D97-AF65-F5344CB8AC3E}">
        <p14:creationId xmlns:p14="http://schemas.microsoft.com/office/powerpoint/2010/main" val="367171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77373" y="1707627"/>
            <a:ext cx="9253182" cy="1323439"/>
          </a:xfrm>
          <a:prstGeom prst="rect">
            <a:avLst/>
          </a:prstGeom>
          <a:noFill/>
          <a:effectLst>
            <a:softEdge rad="12700"/>
          </a:effectLst>
        </p:spPr>
        <p:txBody>
          <a:bodyPr wrap="square" lIns="91440" tIns="45720" rIns="91440" bIns="45720">
            <a:spAutoFit/>
            <a:scene3d>
              <a:camera prst="isometricOffAxis1Right"/>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a:ln w="0"/>
                <a:solidFill>
                  <a:srgbClr val="FF0000"/>
                </a:solidFill>
                <a:effectLst>
                  <a:reflection blurRad="12700" stA="50000" endPos="50000" dist="5000" dir="5400000" sy="-100000" rotWithShape="0"/>
                </a:effectLst>
                <a:latin typeface="Times New Roman" pitchFamily="18" charset="0"/>
                <a:cs typeface="Times New Roman" pitchFamily="18" charset="0"/>
              </a:rPr>
              <a:t>Khởi động</a:t>
            </a:r>
          </a:p>
        </p:txBody>
      </p:sp>
    </p:spTree>
    <p:extLst>
      <p:ext uri="{BB962C8B-B14F-4D97-AF65-F5344CB8AC3E}">
        <p14:creationId xmlns:p14="http://schemas.microsoft.com/office/powerpoint/2010/main" val="236508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sp>
        <p:nvSpPr>
          <p:cNvPr id="2" name="Rectangle 1"/>
          <p:cNvSpPr/>
          <p:nvPr/>
        </p:nvSpPr>
        <p:spPr>
          <a:xfrm>
            <a:off x="730384" y="838402"/>
            <a:ext cx="10939101" cy="6748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700" b="1" i="1">
                <a:solidFill>
                  <a:srgbClr val="002060"/>
                </a:solidFill>
                <a:latin typeface="Cambria" pitchFamily="18" charset="0"/>
                <a:cs typeface="Times New Roman" pitchFamily="18" charset="0"/>
              </a:rPr>
              <a:t>Tham vấn trực tiếp với nhà tuyển dụng</a:t>
            </a:r>
            <a:endParaRPr lang="en-US" sz="2700" b="1" i="1">
              <a:solidFill>
                <a:srgbClr val="002060"/>
              </a:solidFill>
              <a:latin typeface="Cambria" pitchFamily="18" charset="0"/>
              <a:cs typeface="Times New Roman" pitchFamily="18" charset="0"/>
            </a:endParaRPr>
          </a:p>
        </p:txBody>
      </p:sp>
      <p:sp>
        <p:nvSpPr>
          <p:cNvPr id="3" name="Rectangle 2"/>
          <p:cNvSpPr/>
          <p:nvPr/>
        </p:nvSpPr>
        <p:spPr>
          <a:xfrm>
            <a:off x="730383" y="1629348"/>
            <a:ext cx="10939101" cy="6748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700" b="1" i="1">
                <a:solidFill>
                  <a:srgbClr val="7030A0"/>
                </a:solidFill>
                <a:latin typeface="Cambria" pitchFamily="18" charset="0"/>
                <a:cs typeface="Times New Roman" pitchFamily="18" charset="0"/>
              </a:rPr>
              <a:t>Phỏng vấn người làm trong nghề</a:t>
            </a:r>
            <a:endParaRPr lang="en-US" sz="2700" b="1" i="1">
              <a:solidFill>
                <a:srgbClr val="7030A0"/>
              </a:solidFill>
              <a:latin typeface="Cambria" pitchFamily="18" charset="0"/>
              <a:cs typeface="Times New Roman" pitchFamily="18" charset="0"/>
            </a:endParaRPr>
          </a:p>
        </p:txBody>
      </p:sp>
      <p:sp>
        <p:nvSpPr>
          <p:cNvPr id="4" name="Rectangle 3"/>
          <p:cNvSpPr/>
          <p:nvPr/>
        </p:nvSpPr>
        <p:spPr>
          <a:xfrm>
            <a:off x="751592" y="2362398"/>
            <a:ext cx="10939101" cy="85626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700" b="1" i="1">
                <a:solidFill>
                  <a:srgbClr val="17A810"/>
                </a:solidFill>
                <a:latin typeface="Cambria" pitchFamily="18" charset="0"/>
                <a:cs typeface="Times New Roman" pitchFamily="18" charset="0"/>
              </a:rPr>
              <a:t>Đọc thông tin tuyển dụng</a:t>
            </a:r>
            <a:endParaRPr lang="en-US" sz="2700" b="1" i="1">
              <a:solidFill>
                <a:srgbClr val="17A810"/>
              </a:solidFill>
              <a:latin typeface="Cambria" pitchFamily="18" charset="0"/>
              <a:cs typeface="Times New Roman" pitchFamily="18" charset="0"/>
            </a:endParaRPr>
          </a:p>
        </p:txBody>
      </p:sp>
      <p:sp>
        <p:nvSpPr>
          <p:cNvPr id="5" name="Rectangle 4"/>
          <p:cNvSpPr/>
          <p:nvPr/>
        </p:nvSpPr>
        <p:spPr>
          <a:xfrm>
            <a:off x="751592" y="3305745"/>
            <a:ext cx="10939101" cy="6748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700" b="1" i="1">
                <a:solidFill>
                  <a:srgbClr val="002060"/>
                </a:solidFill>
                <a:latin typeface="Cambria" pitchFamily="18" charset="0"/>
                <a:cs typeface="Times New Roman" pitchFamily="18" charset="0"/>
              </a:rPr>
              <a:t>Tham gia các diễn đàn trao đổi về nghề nghiệp, ngày hội việc làm</a:t>
            </a:r>
            <a:endParaRPr lang="en-US" sz="2700" b="1" i="1">
              <a:solidFill>
                <a:schemeClr val="tx1">
                  <a:lumMod val="95000"/>
                  <a:lumOff val="5000"/>
                </a:schemeClr>
              </a:solidFill>
              <a:latin typeface="Cambria" pitchFamily="18" charset="0"/>
              <a:cs typeface="Times New Roman" pitchFamily="18" charset="0"/>
            </a:endParaRPr>
          </a:p>
        </p:txBody>
      </p:sp>
      <p:sp>
        <p:nvSpPr>
          <p:cNvPr id="6" name="Rectangle 5"/>
          <p:cNvSpPr/>
          <p:nvPr/>
        </p:nvSpPr>
        <p:spPr>
          <a:xfrm>
            <a:off x="730382" y="4060840"/>
            <a:ext cx="10939101" cy="85626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sv-SE" sz="2700" b="1" i="1">
                <a:solidFill>
                  <a:srgbClr val="C00000"/>
                </a:solidFill>
                <a:latin typeface="Cambria" pitchFamily="18" charset="0"/>
                <a:cs typeface="Times New Roman" pitchFamily="18" charset="0"/>
              </a:rPr>
              <a:t>Tra cứu trên Internet, sách, báo.</a:t>
            </a:r>
          </a:p>
        </p:txBody>
      </p:sp>
      <p:sp>
        <p:nvSpPr>
          <p:cNvPr id="7" name="Rectangle 6"/>
          <p:cNvSpPr/>
          <p:nvPr/>
        </p:nvSpPr>
        <p:spPr>
          <a:xfrm>
            <a:off x="751592" y="4917103"/>
            <a:ext cx="10939101" cy="6748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buFont typeface="Wingdings" pitchFamily="2" charset="2"/>
              <a:buChar char="Ø"/>
            </a:pPr>
            <a:r>
              <a:rPr lang="vi-VN" sz="2700" b="1" i="1">
                <a:solidFill>
                  <a:srgbClr val="002060"/>
                </a:solidFill>
                <a:latin typeface="Cambria" pitchFamily="18" charset="0"/>
                <a:cs typeface="Times New Roman" pitchFamily="18" charset="0"/>
              </a:rPr>
              <a:t>Quan sát, trải nghiệm thực  tế.</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684" y="1026574"/>
            <a:ext cx="3251201" cy="232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3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3BC0B-854F-7A1B-9B8D-18028E88ADDB}"/>
              </a:ext>
            </a:extLst>
          </p:cNvPr>
          <p:cNvGrpSpPr/>
          <p:nvPr/>
        </p:nvGrpSpPr>
        <p:grpSpPr>
          <a:xfrm>
            <a:off x="217714" y="-29442"/>
            <a:ext cx="11814628" cy="954107"/>
            <a:chOff x="4283090" y="35115"/>
            <a:chExt cx="8131142" cy="1590310"/>
          </a:xfrm>
          <a:solidFill>
            <a:schemeClr val="accent2">
              <a:lumMod val="75000"/>
            </a:schemeClr>
          </a:solidFill>
        </p:grpSpPr>
        <p:sp>
          <p:nvSpPr>
            <p:cNvPr id="12" name="Round Same Side Corner Rectangle 11">
              <a:extLst>
                <a:ext uri="{FF2B5EF4-FFF2-40B4-BE49-F238E27FC236}">
                  <a16:creationId xmlns:a16="http://schemas.microsoft.com/office/drawing/2014/main" id="{14A6A6D3-0AE1-A5C2-A781-174738B3CAAC}"/>
                </a:ext>
              </a:extLst>
            </p:cNvPr>
            <p:cNvSpPr/>
            <p:nvPr/>
          </p:nvSpPr>
          <p:spPr>
            <a:xfrm flipV="1">
              <a:off x="4283090" y="84191"/>
              <a:ext cx="8131142" cy="1541234"/>
            </a:xfrm>
            <a:prstGeom prst="round2SameRect">
              <a:avLst>
                <a:gd name="adj1" fmla="val 37720"/>
                <a:gd name="adj2" fmla="val 0"/>
              </a:avLst>
            </a:prstGeom>
            <a:solidFill>
              <a:schemeClr val="accent1">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3" name="TextBox 12">
              <a:extLst>
                <a:ext uri="{FF2B5EF4-FFF2-40B4-BE49-F238E27FC236}">
                  <a16:creationId xmlns:a16="http://schemas.microsoft.com/office/drawing/2014/main" id="{1DB3E993-271F-4AEA-00C8-AE8B066BA10E}"/>
                </a:ext>
              </a:extLst>
            </p:cNvPr>
            <p:cNvSpPr txBox="1"/>
            <p:nvPr/>
          </p:nvSpPr>
          <p:spPr>
            <a:xfrm>
              <a:off x="4372992" y="35115"/>
              <a:ext cx="7951339" cy="1590309"/>
            </a:xfrm>
            <a:prstGeom prst="rect">
              <a:avLst/>
            </a:prstGeom>
            <a:noFill/>
          </p:spPr>
          <p:txBody>
            <a:bodyPr wrap="square" rtlCol="0">
              <a:spAutoFit/>
            </a:bodyPr>
            <a:lstStyle/>
            <a:p>
              <a:pPr algn="ctr"/>
              <a:r>
                <a:rPr lang="vi-VN" sz="2800" b="1">
                  <a:solidFill>
                    <a:schemeClr val="bg1"/>
                  </a:solidFill>
                  <a:latin typeface="Cambria" pitchFamily="18" charset="0"/>
                  <a:cs typeface="Arial" panose="020B0604020202020204" pitchFamily="34" charset="0"/>
                </a:rPr>
                <a:t>Hoạt động 2: Thu thập và phân tích những yêu cầu về phẩm chất và năng lực của nhóm nghề mà em quan tâm</a:t>
              </a:r>
              <a:endParaRPr lang="en-US" sz="2800" b="1" dirty="0">
                <a:solidFill>
                  <a:schemeClr val="bg1"/>
                </a:solidFill>
                <a:latin typeface="Cambria" pitchFamily="18" charset="0"/>
                <a:cs typeface="Arial" panose="020B0604020202020204" pitchFamily="34" charset="0"/>
              </a:endParaRPr>
            </a:p>
          </p:txBody>
        </p:sp>
      </p:grpSp>
      <p:grpSp>
        <p:nvGrpSpPr>
          <p:cNvPr id="19" name="组合 36"/>
          <p:cNvGrpSpPr>
            <a:grpSpLocks/>
          </p:cNvGrpSpPr>
          <p:nvPr/>
        </p:nvGrpSpPr>
        <p:grpSpPr bwMode="auto">
          <a:xfrm rot="5400000">
            <a:off x="1773237" y="541269"/>
            <a:ext cx="1814163" cy="3860806"/>
            <a:chOff x="1295400" y="2735298"/>
            <a:chExt cx="1753450" cy="1851566"/>
          </a:xfrm>
        </p:grpSpPr>
        <p:grpSp>
          <p:nvGrpSpPr>
            <p:cNvPr id="22" name="Group 6"/>
            <p:cNvGrpSpPr>
              <a:grpSpLocks/>
            </p:cNvGrpSpPr>
            <p:nvPr/>
          </p:nvGrpSpPr>
          <p:grpSpPr bwMode="auto">
            <a:xfrm>
              <a:off x="1295400" y="2786058"/>
              <a:ext cx="1753450" cy="1751017"/>
              <a:chOff x="1823" y="2371"/>
              <a:chExt cx="1801" cy="1801"/>
            </a:xfrm>
          </p:grpSpPr>
          <p:sp>
            <p:nvSpPr>
              <p:cNvPr id="25"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6"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4" name="Text Box 9"/>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a:t>
              </a:r>
            </a:p>
            <a:p>
              <a:pPr algn="ctr"/>
              <a:r>
                <a:rPr lang="en-US" altLang="zh-CN" sz="3500" b="1">
                  <a:solidFill>
                    <a:srgbClr val="FF0000"/>
                  </a:solidFill>
                  <a:latin typeface="Cambria" pitchFamily="18" charset="0"/>
                  <a:ea typeface="微软雅黑" pitchFamily="34" charset="-122"/>
                  <a:cs typeface="Times New Roman" pitchFamily="18" charset="0"/>
                </a:rPr>
                <a:t>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30" y="2584828"/>
            <a:ext cx="3846285" cy="3469084"/>
          </a:xfrm>
          <a:prstGeom prst="rect">
            <a:avLst/>
          </a:prstGeom>
        </p:spPr>
      </p:pic>
      <p:sp>
        <p:nvSpPr>
          <p:cNvPr id="28" name="Rounded Rectangle 27"/>
          <p:cNvSpPr/>
          <p:nvPr/>
        </p:nvSpPr>
        <p:spPr>
          <a:xfrm>
            <a:off x="5355775" y="1687514"/>
            <a:ext cx="5907811" cy="453911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cs typeface="Times New Roman" pitchFamily="18" charset="0"/>
            </a:endParaRPr>
          </a:p>
        </p:txBody>
      </p:sp>
      <p:sp>
        <p:nvSpPr>
          <p:cNvPr id="29" name="TextBox 28"/>
          <p:cNvSpPr txBox="1"/>
          <p:nvPr/>
        </p:nvSpPr>
        <p:spPr>
          <a:xfrm>
            <a:off x="5355774" y="1931777"/>
            <a:ext cx="5907811" cy="4161652"/>
          </a:xfrm>
          <a:prstGeom prst="rect">
            <a:avLst/>
          </a:prstGeom>
          <a:noFill/>
        </p:spPr>
        <p:txBody>
          <a:bodyPr wrap="square" rtlCol="0">
            <a:spAutoFit/>
          </a:bodyPr>
          <a:lstStyle/>
          <a:p>
            <a:pPr lvl="0" algn="ctr">
              <a:lnSpc>
                <a:spcPct val="150000"/>
              </a:lnSpc>
            </a:pPr>
            <a:r>
              <a:rPr lang="vi-VN" sz="3000" b="1" i="1">
                <a:solidFill>
                  <a:srgbClr val="002060"/>
                </a:solidFill>
                <a:latin typeface="Cambria" pitchFamily="18" charset="0"/>
                <a:cs typeface="Times New Roman" pitchFamily="18" charset="0"/>
              </a:rPr>
              <a:t>Mỗi nhóm hãy lựa chọn một nghề mà nhóm quan tâm, thu thập các yêu cầu về năng lực, phẩm chất cần có ở nhóm nghề đó và làm rõ các biểu hiện của nó trong các hoạt động cụ thể.</a:t>
            </a:r>
            <a:endParaRPr lang="vi-VN" sz="3000" b="1" i="1" dirty="0">
              <a:solidFill>
                <a:srgbClr val="002060"/>
              </a:solidFill>
              <a:latin typeface="Cambria" pitchFamily="18" charset="0"/>
              <a:ea typeface="Nixie One"/>
              <a:cs typeface="Times New Roman" pitchFamily="18" charset="0"/>
              <a:sym typeface="Nixie One"/>
            </a:endParaRPr>
          </a:p>
        </p:txBody>
      </p:sp>
      <p:sp>
        <p:nvSpPr>
          <p:cNvPr id="30" name="Rounded Rectangle 29"/>
          <p:cNvSpPr/>
          <p:nvPr/>
        </p:nvSpPr>
        <p:spPr>
          <a:xfrm>
            <a:off x="6933783" y="1207308"/>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itchFamily="18" charset="0"/>
                <a:cs typeface="Times New Roman" pitchFamily="18" charset="0"/>
              </a:rPr>
              <a:t>Câu hỏi</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33">
            <a:off x="9900202" y="696632"/>
            <a:ext cx="714375" cy="1295400"/>
          </a:xfrm>
          <a:prstGeom prst="rect">
            <a:avLst/>
          </a:prstGeom>
        </p:spPr>
      </p:pic>
    </p:spTree>
    <p:extLst>
      <p:ext uri="{BB962C8B-B14F-4D97-AF65-F5344CB8AC3E}">
        <p14:creationId xmlns:p14="http://schemas.microsoft.com/office/powerpoint/2010/main" val="238553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25E620-038E-8638-AFE6-0C649E832586}"/>
              </a:ext>
            </a:extLst>
          </p:cNvPr>
          <p:cNvGrpSpPr/>
          <p:nvPr/>
        </p:nvGrpSpPr>
        <p:grpSpPr>
          <a:xfrm>
            <a:off x="558165" y="2189497"/>
            <a:ext cx="3218946" cy="1627993"/>
            <a:chOff x="1676400" y="3429000"/>
            <a:chExt cx="4572000" cy="2362200"/>
          </a:xfrm>
        </p:grpSpPr>
        <p:sp>
          <p:nvSpPr>
            <p:cNvPr id="4" name="Rectangle: Rounded Corners 52">
              <a:extLst>
                <a:ext uri="{FF2B5EF4-FFF2-40B4-BE49-F238E27FC236}">
                  <a16:creationId xmlns:a16="http://schemas.microsoft.com/office/drawing/2014/main" id="{ECBB0489-1E60-1302-2D0F-830D0B72DD3E}"/>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mbria" pitchFamily="18" charset="0"/>
                <a:cs typeface="Arial" panose="020B0604020202020204" pitchFamily="34" charset="0"/>
              </a:endParaRPr>
            </a:p>
          </p:txBody>
        </p:sp>
        <p:sp>
          <p:nvSpPr>
            <p:cNvPr id="5" name="Rectangle: Rounded Corners 53">
              <a:extLst>
                <a:ext uri="{FF2B5EF4-FFF2-40B4-BE49-F238E27FC236}">
                  <a16:creationId xmlns:a16="http://schemas.microsoft.com/office/drawing/2014/main" id="{58D2762C-15F6-F770-DC3B-7926F38BF402}"/>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Cambria" pitchFamily="18" charset="0"/>
                  <a:cs typeface="Arial" panose="020B0604020202020204" pitchFamily="34" charset="0"/>
                </a:rPr>
                <a:t>Nghề bác sĩ</a:t>
              </a:r>
              <a:endParaRPr lang="en-US" sz="3200" b="1" dirty="0">
                <a:solidFill>
                  <a:schemeClr val="tx1"/>
                </a:solidFill>
                <a:latin typeface="Cambria" pitchFamily="18"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287" y="1349828"/>
            <a:ext cx="3130808" cy="3227141"/>
          </a:xfrm>
          <a:prstGeom prst="rect">
            <a:avLst/>
          </a:prstGeom>
        </p:spPr>
      </p:pic>
      <p:sp>
        <p:nvSpPr>
          <p:cNvPr id="7" name="Rectangle 6"/>
          <p:cNvSpPr/>
          <p:nvPr/>
        </p:nvSpPr>
        <p:spPr>
          <a:xfrm>
            <a:off x="5352095" y="1152142"/>
            <a:ext cx="6354134" cy="4524315"/>
          </a:xfrm>
          <a:prstGeom prst="rect">
            <a:avLst/>
          </a:prstGeom>
        </p:spPr>
        <p:txBody>
          <a:bodyPr wrap="square">
            <a:spAutoFit/>
          </a:bodyPr>
          <a:lstStyle/>
          <a:p>
            <a:pPr marL="457200" indent="-457200">
              <a:lnSpc>
                <a:spcPct val="150000"/>
              </a:lnSpc>
              <a:buFont typeface="Wingdings" pitchFamily="2" charset="2"/>
              <a:buChar char="Ø"/>
            </a:pPr>
            <a:r>
              <a:rPr lang="vi-VN" sz="3200" b="1">
                <a:solidFill>
                  <a:srgbClr val="002060"/>
                </a:solidFill>
                <a:latin typeface="Cambria" pitchFamily="18" charset="0"/>
                <a:cs typeface="Times New Roman" pitchFamily="18" charset="0"/>
              </a:rPr>
              <a:t>Có lòng nhân từ</a:t>
            </a:r>
          </a:p>
          <a:p>
            <a:pPr marL="457200" indent="-457200">
              <a:lnSpc>
                <a:spcPct val="150000"/>
              </a:lnSpc>
              <a:buFont typeface="Wingdings" pitchFamily="2" charset="2"/>
              <a:buChar char="Ø"/>
            </a:pPr>
            <a:r>
              <a:rPr lang="vi-VN" sz="3200" b="1">
                <a:solidFill>
                  <a:srgbClr val="002060"/>
                </a:solidFill>
                <a:latin typeface="Cambria" pitchFamily="18" charset="0"/>
                <a:cs typeface="Times New Roman" pitchFamily="18" charset="0"/>
              </a:rPr>
              <a:t>Tính kiên trì, tỉ mỉ</a:t>
            </a:r>
          </a:p>
          <a:p>
            <a:pPr marL="457200" indent="-457200">
              <a:lnSpc>
                <a:spcPct val="150000"/>
              </a:lnSpc>
              <a:buFont typeface="Wingdings" pitchFamily="2" charset="2"/>
              <a:buChar char="Ø"/>
            </a:pPr>
            <a:r>
              <a:rPr lang="vi-VN" sz="3200" b="1">
                <a:solidFill>
                  <a:srgbClr val="002060"/>
                </a:solidFill>
                <a:latin typeface="Cambria" pitchFamily="18" charset="0"/>
                <a:cs typeface="Times New Roman" pitchFamily="18" charset="0"/>
              </a:rPr>
              <a:t>Ham học hỏi</a:t>
            </a:r>
          </a:p>
          <a:p>
            <a:pPr marL="457200" indent="-457200">
              <a:lnSpc>
                <a:spcPct val="150000"/>
              </a:lnSpc>
              <a:buFont typeface="Wingdings" pitchFamily="2" charset="2"/>
              <a:buChar char="Ø"/>
            </a:pPr>
            <a:r>
              <a:rPr lang="vi-VN" sz="3200" b="1">
                <a:solidFill>
                  <a:srgbClr val="002060"/>
                </a:solidFill>
                <a:latin typeface="Cambria" pitchFamily="18" charset="0"/>
                <a:cs typeface="Times New Roman" pitchFamily="18" charset="0"/>
              </a:rPr>
              <a:t>Thận trọng</a:t>
            </a:r>
          </a:p>
          <a:p>
            <a:pPr marL="457200" indent="-457200">
              <a:lnSpc>
                <a:spcPct val="150000"/>
              </a:lnSpc>
              <a:buFont typeface="Wingdings" pitchFamily="2" charset="2"/>
              <a:buChar char="Ø"/>
            </a:pPr>
            <a:r>
              <a:rPr lang="vi-VN" sz="3200" b="1">
                <a:solidFill>
                  <a:srgbClr val="002060"/>
                </a:solidFill>
                <a:latin typeface="Cambria" pitchFamily="18" charset="0"/>
                <a:cs typeface="Times New Roman" pitchFamily="18" charset="0"/>
              </a:rPr>
              <a:t>Nghiêm túc trong quá trình khám, chữa bệnh.</a:t>
            </a:r>
          </a:p>
        </p:txBody>
      </p:sp>
    </p:spTree>
    <p:extLst>
      <p:ext uri="{BB962C8B-B14F-4D97-AF65-F5344CB8AC3E}">
        <p14:creationId xmlns:p14="http://schemas.microsoft.com/office/powerpoint/2010/main" val="325175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wipe(down)">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additive="base">
                                        <p:cTn id="3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additive="base">
                                        <p:cTn id="4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12B336-20B7-8BC4-130B-D9DF0171647C}"/>
              </a:ext>
            </a:extLst>
          </p:cNvPr>
          <p:cNvGrpSpPr/>
          <p:nvPr/>
        </p:nvGrpSpPr>
        <p:grpSpPr>
          <a:xfrm>
            <a:off x="774436" y="3191479"/>
            <a:ext cx="3278942" cy="1613980"/>
            <a:chOff x="1676400" y="3429000"/>
            <a:chExt cx="4572000" cy="2362200"/>
          </a:xfrm>
        </p:grpSpPr>
        <p:sp>
          <p:nvSpPr>
            <p:cNvPr id="9" name="Rectangle: Rounded Corners 57">
              <a:extLst>
                <a:ext uri="{FF2B5EF4-FFF2-40B4-BE49-F238E27FC236}">
                  <a16:creationId xmlns:a16="http://schemas.microsoft.com/office/drawing/2014/main" id="{3D816917-87FE-0FF1-7BE2-5711A0E5F3F5}"/>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mbria" pitchFamily="18" charset="0"/>
                <a:cs typeface="Arial" panose="020B0604020202020204" pitchFamily="34" charset="0"/>
              </a:endParaRPr>
            </a:p>
          </p:txBody>
        </p:sp>
        <p:sp>
          <p:nvSpPr>
            <p:cNvPr id="10" name="Rectangle: Rounded Corners 58">
              <a:extLst>
                <a:ext uri="{FF2B5EF4-FFF2-40B4-BE49-F238E27FC236}">
                  <a16:creationId xmlns:a16="http://schemas.microsoft.com/office/drawing/2014/main" id="{BFFC4497-7E50-4CD9-5975-80A3B1950913}"/>
                </a:ext>
              </a:extLst>
            </p:cNvPr>
            <p:cNvSpPr/>
            <p:nvPr/>
          </p:nvSpPr>
          <p:spPr>
            <a:xfrm>
              <a:off x="1676400" y="3429000"/>
              <a:ext cx="4419600" cy="2209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Cambria" pitchFamily="18" charset="0"/>
                  <a:cs typeface="Arial" panose="020B0604020202020204" pitchFamily="34" charset="0"/>
                </a:rPr>
                <a:t>Nghề đầu bếp</a:t>
              </a:r>
              <a:endParaRPr lang="en-US" sz="3200" b="1" dirty="0">
                <a:solidFill>
                  <a:schemeClr val="tx1"/>
                </a:solidFill>
                <a:latin typeface="Cambria" pitchFamily="18" charset="0"/>
                <a:cs typeface="Arial" panose="020B0604020202020204" pitchFamily="34" charset="0"/>
              </a:endParaRPr>
            </a:p>
          </p:txBody>
        </p:sp>
      </p:grpSp>
      <p:sp>
        <p:nvSpPr>
          <p:cNvPr id="11" name="Rectangle 10"/>
          <p:cNvSpPr/>
          <p:nvPr/>
        </p:nvSpPr>
        <p:spPr>
          <a:xfrm>
            <a:off x="5196113" y="311892"/>
            <a:ext cx="6742339" cy="6239144"/>
          </a:xfrm>
          <a:prstGeom prst="rect">
            <a:avLst/>
          </a:prstGeom>
        </p:spPr>
        <p:txBody>
          <a:bodyPr wrap="square">
            <a:spAutoFit/>
          </a:bodyPr>
          <a:lstStyle/>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Khéo tay</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Sạch sẽ</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Nhanh nhẹn, sức khỏe tốt. </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Có mắt thẩm mỹ tốt</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Nhạy cảm với mùi vị. </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Có khả năng làm việc dưới áp lực cao và làm việc theo nhóm. </a:t>
            </a:r>
          </a:p>
          <a:p>
            <a:pPr marL="457200" indent="-457200">
              <a:lnSpc>
                <a:spcPct val="150000"/>
              </a:lnSpc>
              <a:buFont typeface="Wingdings" pitchFamily="2" charset="2"/>
              <a:buChar char="Ø"/>
            </a:pPr>
            <a:r>
              <a:rPr lang="vi-VN" sz="3000" b="1">
                <a:solidFill>
                  <a:srgbClr val="002060"/>
                </a:solidFill>
                <a:latin typeface="Cambria" pitchFamily="18" charset="0"/>
                <a:cs typeface="Times New Roman" pitchFamily="18" charset="0"/>
              </a:rPr>
              <a:t>Có sự tỉ mỉ, kiên nhẫn, khéo léo và sáng tạo.</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31" y="710932"/>
            <a:ext cx="2192111" cy="248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8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barn(inVertic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barn(inVertical)">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barn(inVertical)">
                                      <p:cBhvr>
                                        <p:cTn id="39" dur="5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Effect transition="in" filter="barn(inVertical)">
                                      <p:cBhvr>
                                        <p:cTn id="44" dur="500"/>
                                        <p:tgtEl>
                                          <p:spTgt spid="11">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3BC0B-854F-7A1B-9B8D-18028E88ADDB}"/>
              </a:ext>
            </a:extLst>
          </p:cNvPr>
          <p:cNvGrpSpPr/>
          <p:nvPr/>
        </p:nvGrpSpPr>
        <p:grpSpPr>
          <a:xfrm>
            <a:off x="217714" y="-29442"/>
            <a:ext cx="11814628" cy="954107"/>
            <a:chOff x="4283090" y="35115"/>
            <a:chExt cx="8131142" cy="1590310"/>
          </a:xfrm>
          <a:solidFill>
            <a:schemeClr val="accent2">
              <a:lumMod val="75000"/>
            </a:schemeClr>
          </a:solidFill>
        </p:grpSpPr>
        <p:sp>
          <p:nvSpPr>
            <p:cNvPr id="12" name="Round Same Side Corner Rectangle 11">
              <a:extLst>
                <a:ext uri="{FF2B5EF4-FFF2-40B4-BE49-F238E27FC236}">
                  <a16:creationId xmlns:a16="http://schemas.microsoft.com/office/drawing/2014/main" id="{14A6A6D3-0AE1-A5C2-A781-174738B3CAAC}"/>
                </a:ext>
              </a:extLst>
            </p:cNvPr>
            <p:cNvSpPr/>
            <p:nvPr/>
          </p:nvSpPr>
          <p:spPr>
            <a:xfrm flipV="1">
              <a:off x="4283090" y="84191"/>
              <a:ext cx="8131142" cy="1541234"/>
            </a:xfrm>
            <a:prstGeom prst="round2SameRect">
              <a:avLst>
                <a:gd name="adj1" fmla="val 37720"/>
                <a:gd name="adj2" fmla="val 0"/>
              </a:avLst>
            </a:prstGeom>
            <a:solidFill>
              <a:schemeClr val="accent1">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3" name="TextBox 12">
              <a:extLst>
                <a:ext uri="{FF2B5EF4-FFF2-40B4-BE49-F238E27FC236}">
                  <a16:creationId xmlns:a16="http://schemas.microsoft.com/office/drawing/2014/main" id="{1DB3E993-271F-4AEA-00C8-AE8B066BA10E}"/>
                </a:ext>
              </a:extLst>
            </p:cNvPr>
            <p:cNvSpPr txBox="1"/>
            <p:nvPr/>
          </p:nvSpPr>
          <p:spPr>
            <a:xfrm>
              <a:off x="4372992" y="35115"/>
              <a:ext cx="7951339" cy="1590309"/>
            </a:xfrm>
            <a:prstGeom prst="rect">
              <a:avLst/>
            </a:prstGeom>
            <a:noFill/>
          </p:spPr>
          <p:txBody>
            <a:bodyPr wrap="square" rtlCol="0">
              <a:spAutoFit/>
            </a:bodyPr>
            <a:lstStyle/>
            <a:p>
              <a:pPr algn="ctr"/>
              <a:r>
                <a:rPr lang="vi-VN" sz="2800" b="1">
                  <a:solidFill>
                    <a:schemeClr val="bg1"/>
                  </a:solidFill>
                  <a:latin typeface="Cambria" pitchFamily="18" charset="0"/>
                  <a:cs typeface="Arial" panose="020B0604020202020204" pitchFamily="34" charset="0"/>
                </a:rPr>
                <a:t>Hoạt động 3: Định hướng rèn luyện những phẩm chất và năng lực của người lao động đối với nhóm nghề em quan tâm</a:t>
              </a:r>
              <a:endParaRPr lang="en-US" sz="2800" b="1" dirty="0">
                <a:solidFill>
                  <a:schemeClr val="bg1"/>
                </a:solidFill>
                <a:latin typeface="Cambria" pitchFamily="18" charset="0"/>
                <a:cs typeface="Arial" panose="020B0604020202020204" pitchFamily="34" charset="0"/>
              </a:endParaRPr>
            </a:p>
          </p:txBody>
        </p:sp>
      </p:grpSp>
      <p:pic>
        <p:nvPicPr>
          <p:cNvPr id="16" name="Picture 15"/>
          <p:cNvPicPr>
            <a:picLocks noChangeAspect="1"/>
          </p:cNvPicPr>
          <p:nvPr/>
        </p:nvPicPr>
        <p:blipFill>
          <a:blip r:embed="rId3"/>
          <a:stretch>
            <a:fillRect/>
          </a:stretch>
        </p:blipFill>
        <p:spPr>
          <a:xfrm>
            <a:off x="1123554" y="1511060"/>
            <a:ext cx="3363398" cy="4742856"/>
          </a:xfrm>
          <a:prstGeom prst="rect">
            <a:avLst/>
          </a:prstGeom>
        </p:spPr>
      </p:pic>
      <p:pic>
        <p:nvPicPr>
          <p:cNvPr id="1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87882" y="1511059"/>
            <a:ext cx="6055890" cy="4628477"/>
          </a:xfrm>
          <a:prstGeom prst="rect">
            <a:avLst/>
          </a:prstGeom>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8995" y="1187965"/>
            <a:ext cx="1847397" cy="11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5856141" y="2358994"/>
            <a:ext cx="4073103" cy="3046988"/>
          </a:xfrm>
          <a:prstGeom prst="rect">
            <a:avLst/>
          </a:prstGeom>
        </p:spPr>
        <p:txBody>
          <a:bodyPr wrap="square">
            <a:spAutoFit/>
          </a:bodyPr>
          <a:lstStyle/>
          <a:p>
            <a:pPr algn="ctr"/>
            <a:r>
              <a:rPr lang="vi-VN" sz="3200" b="1" i="1">
                <a:solidFill>
                  <a:srgbClr val="002060"/>
                </a:solidFill>
                <a:latin typeface="Cambria" pitchFamily="18" charset="0"/>
                <a:cs typeface="Arial" pitchFamily="34" charset="0"/>
              </a:rPr>
              <a:t>Em hãy nhận diện và định hướng những kĩ năng và phẩm chất mà bản thân cần rèn luyện trong thời gian tới.</a:t>
            </a:r>
            <a:endParaRPr lang="en-US" sz="3200" b="1" i="1">
              <a:solidFill>
                <a:srgbClr val="002060"/>
              </a:solidFill>
              <a:latin typeface="Cambria" pitchFamily="18" charset="0"/>
              <a:cs typeface="Times New Roman" pitchFamily="18" charset="0"/>
            </a:endParaRPr>
          </a:p>
        </p:txBody>
      </p:sp>
    </p:spTree>
    <p:extLst>
      <p:ext uri="{BB962C8B-B14F-4D97-AF65-F5344CB8AC3E}">
        <p14:creationId xmlns:p14="http://schemas.microsoft.com/office/powerpoint/2010/main" val="41750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10000" b="-46000"/>
          </a:stretch>
        </a:blipFill>
        <a:effectLst/>
      </p:bgPr>
    </p:bg>
    <p:spTree>
      <p:nvGrpSpPr>
        <p:cNvPr id="1" name=""/>
        <p:cNvGrpSpPr/>
        <p:nvPr/>
      </p:nvGrpSpPr>
      <p:grpSpPr>
        <a:xfrm>
          <a:off x="0" y="0"/>
          <a:ext cx="0" cy="0"/>
          <a:chOff x="0" y="0"/>
          <a:chExt cx="0" cy="0"/>
        </a:xfrm>
      </p:grpSpPr>
      <p:sp>
        <p:nvSpPr>
          <p:cNvPr id="21" name="TextBox 20"/>
          <p:cNvSpPr txBox="1"/>
          <p:nvPr/>
        </p:nvSpPr>
        <p:spPr>
          <a:xfrm>
            <a:off x="2870201" y="1857657"/>
            <a:ext cx="8973456" cy="1292662"/>
          </a:xfrm>
          <a:prstGeom prst="rect">
            <a:avLst/>
          </a:prstGeom>
          <a:noFill/>
        </p:spPr>
        <p:txBody>
          <a:bodyPr wrap="square" rtlCol="0">
            <a:spAutoFit/>
          </a:bodyPr>
          <a:lstStyle/>
          <a:p>
            <a:pPr lvl="0" algn="just"/>
            <a:r>
              <a:rPr lang="vi-VN" sz="2600" b="1">
                <a:solidFill>
                  <a:srgbClr val="002060"/>
                </a:solidFill>
                <a:latin typeface="Cambria" pitchFamily="18" charset="0"/>
                <a:cs typeface="Times New Roman" pitchFamily="18" charset="0"/>
              </a:rPr>
              <a:t>Rèn luyện kĩ năng giao tiếp với các đối tượng khác nhau, điều chỉnh cải thiện ngôn ngữ, hành vi, cử chỉ,... trong quá trình giao tiếp</a:t>
            </a:r>
            <a:endParaRPr lang="vi-VN" sz="2600" b="1" dirty="0">
              <a:solidFill>
                <a:srgbClr val="002060"/>
              </a:solidFill>
              <a:latin typeface="Cambria" pitchFamily="18" charset="0"/>
              <a:ea typeface="Nixie One"/>
              <a:cs typeface="Times New Roman" pitchFamily="18" charset="0"/>
              <a:sym typeface="Nixie One"/>
            </a:endParaRPr>
          </a:p>
        </p:txBody>
      </p:sp>
      <p:sp>
        <p:nvSpPr>
          <p:cNvPr id="22" name="TextBox 21"/>
          <p:cNvSpPr txBox="1"/>
          <p:nvPr/>
        </p:nvSpPr>
        <p:spPr>
          <a:xfrm>
            <a:off x="3737430" y="4484911"/>
            <a:ext cx="8106227" cy="1692771"/>
          </a:xfrm>
          <a:prstGeom prst="rect">
            <a:avLst/>
          </a:prstGeom>
          <a:noFill/>
        </p:spPr>
        <p:txBody>
          <a:bodyPr wrap="square" rtlCol="0">
            <a:spAutoFit/>
          </a:bodyPr>
          <a:lstStyle/>
          <a:p>
            <a:pPr lvl="0" algn="just"/>
            <a:r>
              <a:rPr lang="vi-VN" sz="2600" b="1">
                <a:solidFill>
                  <a:srgbClr val="002060"/>
                </a:solidFill>
                <a:latin typeface="Cambria" pitchFamily="18" charset="0"/>
                <a:cs typeface="Times New Roman" pitchFamily="18" charset="0"/>
              </a:rPr>
              <a:t>Đối với năng lực giải quyết vấn đề, có thể rèn luyện thông qua giải quyết các vấn đề trong cuộc sống như cách sắp xếp công việc, học tập, giải quyết các sự kiện, công việc trong lớp, nhà trường, gia đình,...</a:t>
            </a:r>
            <a:endParaRPr lang="vi-VN" sz="2600" b="1" dirty="0">
              <a:solidFill>
                <a:srgbClr val="002060"/>
              </a:solidFill>
              <a:latin typeface="Cambria" pitchFamily="18" charset="0"/>
              <a:ea typeface="Nixie One"/>
              <a:cs typeface="Times New Roman" pitchFamily="18" charset="0"/>
              <a:sym typeface="Nixie One"/>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000" r="68385"/>
          <a:stretch/>
        </p:blipFill>
        <p:spPr>
          <a:xfrm>
            <a:off x="0" y="1281446"/>
            <a:ext cx="1771423" cy="1328738"/>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34717" t="50000" r="34063"/>
          <a:stretch/>
        </p:blipFill>
        <p:spPr>
          <a:xfrm>
            <a:off x="182446" y="2923949"/>
            <a:ext cx="1749314" cy="1328738"/>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68527" t="50000"/>
          <a:stretch/>
        </p:blipFill>
        <p:spPr>
          <a:xfrm>
            <a:off x="138565" y="4390414"/>
            <a:ext cx="1763486" cy="1328738"/>
          </a:xfrm>
          <a:prstGeom prst="rect">
            <a:avLst/>
          </a:prstGeom>
        </p:spPr>
      </p:pic>
      <p:pic>
        <p:nvPicPr>
          <p:cNvPr id="8" name="Picture 7">
            <a:extLst>
              <a:ext uri="{FF2B5EF4-FFF2-40B4-BE49-F238E27FC236}">
                <a16:creationId xmlns:a16="http://schemas.microsoft.com/office/drawing/2014/main" id="{A8B2BBF6-248A-4D00-91AF-40C4D5AC3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81" y="27634"/>
            <a:ext cx="11438619" cy="1063857"/>
          </a:xfrm>
          <a:prstGeom prst="rect">
            <a:avLst/>
          </a:prstGeom>
        </p:spPr>
      </p:pic>
      <p:sp>
        <p:nvSpPr>
          <p:cNvPr id="9" name="TextBox 8">
            <a:extLst>
              <a:ext uri="{FF2B5EF4-FFF2-40B4-BE49-F238E27FC236}">
                <a16:creationId xmlns:a16="http://schemas.microsoft.com/office/drawing/2014/main" id="{23E28E47-60F9-423C-B866-1FA8E553999F}"/>
              </a:ext>
            </a:extLst>
          </p:cNvPr>
          <p:cNvSpPr txBox="1"/>
          <p:nvPr/>
        </p:nvSpPr>
        <p:spPr>
          <a:xfrm>
            <a:off x="1280192" y="78568"/>
            <a:ext cx="9771473" cy="954107"/>
          </a:xfrm>
          <a:prstGeom prst="rect">
            <a:avLst/>
          </a:prstGeom>
          <a:noFill/>
        </p:spPr>
        <p:txBody>
          <a:bodyPr wrap="square" rtlCol="0">
            <a:spAutoFit/>
          </a:bodyPr>
          <a:lstStyle/>
          <a:p>
            <a:pPr algn="ctr"/>
            <a:r>
              <a:rPr lang="en-US" sz="2800" b="1">
                <a:solidFill>
                  <a:srgbClr val="C00000"/>
                </a:solidFill>
                <a:latin typeface="Cambria" pitchFamily="18" charset="0"/>
                <a:cs typeface="Arial" panose="020B0604020202020204" pitchFamily="34" charset="0"/>
              </a:rPr>
              <a:t>N</a:t>
            </a:r>
            <a:r>
              <a:rPr lang="vi-VN" sz="2800" b="1">
                <a:solidFill>
                  <a:srgbClr val="C00000"/>
                </a:solidFill>
                <a:latin typeface="Cambria" pitchFamily="18" charset="0"/>
                <a:cs typeface="Arial" panose="020B0604020202020204" pitchFamily="34" charset="0"/>
              </a:rPr>
              <a:t>hững cách thức có thể rèn luyện gắn với cuộc sống, môi trường xung quanh</a:t>
            </a:r>
            <a:endParaRPr lang="en-US" sz="2800" b="1" dirty="0">
              <a:solidFill>
                <a:srgbClr val="C00000"/>
              </a:solidFill>
              <a:latin typeface="Cambria" pitchFamily="18" charset="0"/>
              <a:cs typeface="Arial" panose="020B0604020202020204" pitchFamily="34" charset="0"/>
            </a:endParaRPr>
          </a:p>
        </p:txBody>
      </p:sp>
    </p:spTree>
    <p:extLst>
      <p:ext uri="{BB962C8B-B14F-4D97-AF65-F5344CB8AC3E}">
        <p14:creationId xmlns:p14="http://schemas.microsoft.com/office/powerpoint/2010/main" val="18553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8000" b="-6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3BC0B-854F-7A1B-9B8D-18028E88ADDB}"/>
              </a:ext>
            </a:extLst>
          </p:cNvPr>
          <p:cNvGrpSpPr/>
          <p:nvPr/>
        </p:nvGrpSpPr>
        <p:grpSpPr>
          <a:xfrm>
            <a:off x="217714" y="1"/>
            <a:ext cx="11814628" cy="924664"/>
            <a:chOff x="4283090" y="84191"/>
            <a:chExt cx="8131142" cy="1541234"/>
          </a:xfrm>
          <a:solidFill>
            <a:schemeClr val="accent2">
              <a:lumMod val="75000"/>
            </a:schemeClr>
          </a:solidFill>
        </p:grpSpPr>
        <p:sp>
          <p:nvSpPr>
            <p:cNvPr id="12" name="Round Same Side Corner Rectangle 11">
              <a:extLst>
                <a:ext uri="{FF2B5EF4-FFF2-40B4-BE49-F238E27FC236}">
                  <a16:creationId xmlns:a16="http://schemas.microsoft.com/office/drawing/2014/main" id="{14A6A6D3-0AE1-A5C2-A781-174738B3CAAC}"/>
                </a:ext>
              </a:extLst>
            </p:cNvPr>
            <p:cNvSpPr/>
            <p:nvPr/>
          </p:nvSpPr>
          <p:spPr>
            <a:xfrm flipV="1">
              <a:off x="4283090" y="84191"/>
              <a:ext cx="8131142" cy="1541234"/>
            </a:xfrm>
            <a:prstGeom prst="round2SameRect">
              <a:avLst>
                <a:gd name="adj1" fmla="val 37720"/>
                <a:gd name="adj2" fmla="val 0"/>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3" name="TextBox 12">
              <a:extLst>
                <a:ext uri="{FF2B5EF4-FFF2-40B4-BE49-F238E27FC236}">
                  <a16:creationId xmlns:a16="http://schemas.microsoft.com/office/drawing/2014/main" id="{1DB3E993-271F-4AEA-00C8-AE8B066BA10E}"/>
                </a:ext>
              </a:extLst>
            </p:cNvPr>
            <p:cNvSpPr txBox="1"/>
            <p:nvPr/>
          </p:nvSpPr>
          <p:spPr>
            <a:xfrm>
              <a:off x="4892426" y="418755"/>
              <a:ext cx="6912470" cy="872106"/>
            </a:xfrm>
            <a:prstGeom prst="rect">
              <a:avLst/>
            </a:prstGeom>
            <a:noFill/>
          </p:spPr>
          <p:txBody>
            <a:bodyPr wrap="square" rtlCol="0">
              <a:spAutoFit/>
            </a:bodyPr>
            <a:lstStyle/>
            <a:p>
              <a:pPr algn="ctr"/>
              <a:r>
                <a:rPr lang="en-US" sz="2800" b="1">
                  <a:solidFill>
                    <a:schemeClr val="bg1"/>
                  </a:solidFill>
                  <a:latin typeface="Cambria" pitchFamily="18" charset="0"/>
                  <a:cs typeface="Arial" panose="020B0604020202020204" pitchFamily="34" charset="0"/>
                </a:rPr>
                <a:t>Điều em cần </a:t>
              </a:r>
              <a:r>
                <a:rPr lang="vi-VN" sz="2800" b="1">
                  <a:solidFill>
                    <a:schemeClr val="bg1"/>
                  </a:solidFill>
                  <a:latin typeface="Cambria" pitchFamily="18" charset="0"/>
                  <a:cs typeface="Arial" panose="020B0604020202020204" pitchFamily="34" charset="0"/>
                </a:rPr>
                <a:t>nhận diện và định hướng </a:t>
              </a:r>
              <a:r>
                <a:rPr lang="en-US" sz="2800" b="1">
                  <a:solidFill>
                    <a:schemeClr val="bg1"/>
                  </a:solidFill>
                  <a:latin typeface="Cambria" pitchFamily="18" charset="0"/>
                  <a:cs typeface="Arial" panose="020B0604020202020204" pitchFamily="34" charset="0"/>
                </a:rPr>
                <a:t> </a:t>
              </a:r>
              <a:endParaRPr lang="en-US" sz="2800" b="1" dirty="0">
                <a:solidFill>
                  <a:schemeClr val="bg1"/>
                </a:solidFill>
                <a:latin typeface="Cambria" pitchFamily="18" charset="0"/>
                <a:cs typeface="Arial" panose="020B0604020202020204" pitchFamily="34" charset="0"/>
              </a:endParaRPr>
            </a:p>
          </p:txBody>
        </p:sp>
      </p:grpSp>
      <p:sp>
        <p:nvSpPr>
          <p:cNvPr id="29" name="Rounded Rectangle 28"/>
          <p:cNvSpPr/>
          <p:nvPr/>
        </p:nvSpPr>
        <p:spPr>
          <a:xfrm>
            <a:off x="754605" y="1638819"/>
            <a:ext cx="5080137" cy="172849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solidFill>
                  <a:srgbClr val="002060"/>
                </a:solidFill>
                <a:latin typeface="Cambria" pitchFamily="18" charset="0"/>
              </a:rPr>
              <a:t>Xác định những phẩm chất và năng lực rèn luyện</a:t>
            </a:r>
            <a:endParaRPr lang="en-US" sz="2100" b="1" dirty="0">
              <a:solidFill>
                <a:srgbClr val="002060"/>
              </a:solidFill>
              <a:latin typeface="Cambria" pitchFamily="18" charset="0"/>
              <a:cs typeface="Times New Roman" pitchFamily="18" charset="0"/>
            </a:endParaRPr>
          </a:p>
        </p:txBody>
      </p:sp>
      <p:sp>
        <p:nvSpPr>
          <p:cNvPr id="30" name="Rounded Rectangle 29"/>
          <p:cNvSpPr/>
          <p:nvPr/>
        </p:nvSpPr>
        <p:spPr>
          <a:xfrm>
            <a:off x="6763657" y="1638819"/>
            <a:ext cx="5126273" cy="172849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002060"/>
                </a:solidFill>
                <a:latin typeface="Cambria" pitchFamily="18" charset="0"/>
              </a:rPr>
              <a:t>Lựa chọn những cách thức rèn luyện: Trải nghiệm các công việc liên quan đến nghề; kế hoạch học tập và rèn luyện từ các khóa học, hoạt động,..</a:t>
            </a:r>
            <a:endParaRPr lang="en-US" sz="2200" b="1" dirty="0">
              <a:solidFill>
                <a:srgbClr val="002060"/>
              </a:solidFill>
              <a:latin typeface="Cambria" pitchFamily="18" charset="0"/>
              <a:cs typeface="Times New Roman" pitchFamily="18" charset="0"/>
            </a:endParaRPr>
          </a:p>
        </p:txBody>
      </p:sp>
      <p:sp>
        <p:nvSpPr>
          <p:cNvPr id="31" name="Rounded Rectangle 30"/>
          <p:cNvSpPr/>
          <p:nvPr/>
        </p:nvSpPr>
        <p:spPr>
          <a:xfrm>
            <a:off x="754606" y="3993476"/>
            <a:ext cx="5080136" cy="165258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002060"/>
                </a:solidFill>
                <a:latin typeface="Cambria" pitchFamily="18" charset="0"/>
              </a:rPr>
              <a:t>Thời gian thực hiện.</a:t>
            </a:r>
          </a:p>
        </p:txBody>
      </p:sp>
      <p:sp>
        <p:nvSpPr>
          <p:cNvPr id="32" name="Rounded Rectangle 31"/>
          <p:cNvSpPr/>
          <p:nvPr/>
        </p:nvSpPr>
        <p:spPr>
          <a:xfrm>
            <a:off x="6763657" y="3993476"/>
            <a:ext cx="5126273" cy="165258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rgbClr val="002060"/>
                </a:solidFill>
                <a:latin typeface="Cambria" pitchFamily="18" charset="0"/>
              </a:rPr>
              <a:t> Kết quả mong đợi</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914" y="2228059"/>
            <a:ext cx="3018972" cy="2039137"/>
          </a:xfrm>
          <a:prstGeom prst="rect">
            <a:avLst/>
          </a:prstGeom>
        </p:spPr>
      </p:pic>
    </p:spTree>
    <p:extLst>
      <p:ext uri="{BB962C8B-B14F-4D97-AF65-F5344CB8AC3E}">
        <p14:creationId xmlns:p14="http://schemas.microsoft.com/office/powerpoint/2010/main" val="269145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40000" b="-6000"/>
          </a:stretch>
        </a:blipFill>
        <a:effectLst/>
      </p:bgPr>
    </p:bg>
    <p:spTree>
      <p:nvGrpSpPr>
        <p:cNvPr id="1" name=""/>
        <p:cNvGrpSpPr/>
        <p:nvPr/>
      </p:nvGrpSpPr>
      <p:grpSpPr>
        <a:xfrm>
          <a:off x="0" y="0"/>
          <a:ext cx="0" cy="0"/>
          <a:chOff x="0" y="0"/>
          <a:chExt cx="0" cy="0"/>
        </a:xfrm>
      </p:grpSpPr>
      <p:sp>
        <p:nvSpPr>
          <p:cNvPr id="10" name="Text Box 8"/>
          <p:cNvSpPr txBox="1">
            <a:spLocks noChangeArrowheads="1"/>
          </p:cNvSpPr>
          <p:nvPr/>
        </p:nvSpPr>
        <p:spPr bwMode="black">
          <a:xfrm>
            <a:off x="875764" y="1868202"/>
            <a:ext cx="10820936" cy="40164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07" tIns="45704" rIns="91407" bIns="45704">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gn="just">
              <a:lnSpc>
                <a:spcPct val="150000"/>
              </a:lnSpc>
              <a:buFontTx/>
              <a:buChar char="-"/>
            </a:pPr>
            <a:r>
              <a:rPr lang="en-US" sz="3400" b="1">
                <a:solidFill>
                  <a:srgbClr val="002060"/>
                </a:solidFill>
                <a:latin typeface="Times New Roman" pitchFamily="18" charset="0"/>
                <a:cs typeface="Times New Roman" pitchFamily="18" charset="0"/>
              </a:rPr>
              <a:t>Có 5 đoạn nhạc thuộc 5 bài hát.</a:t>
            </a:r>
          </a:p>
          <a:p>
            <a:pPr marL="457200" indent="-457200" algn="just">
              <a:lnSpc>
                <a:spcPct val="150000"/>
              </a:lnSpc>
              <a:buFontTx/>
              <a:buChar char="-"/>
            </a:pPr>
            <a:r>
              <a:rPr lang="en-US" sz="3400" b="1">
                <a:solidFill>
                  <a:srgbClr val="C00000"/>
                </a:solidFill>
                <a:latin typeface="Times New Roman" pitchFamily="18" charset="0"/>
                <a:cs typeface="Times New Roman" pitchFamily="18" charset="0"/>
              </a:rPr>
              <a:t>Mỗi đoạn nhạc sẽ gợi ý đến một ngành nghề nào đó</a:t>
            </a:r>
          </a:p>
          <a:p>
            <a:pPr marL="457200" indent="-457200" algn="just">
              <a:lnSpc>
                <a:spcPct val="150000"/>
              </a:lnSpc>
              <a:buFontTx/>
              <a:buChar char="-"/>
            </a:pPr>
            <a:r>
              <a:rPr lang="en-US" sz="3400" b="1">
                <a:solidFill>
                  <a:srgbClr val="002060"/>
                </a:solidFill>
                <a:latin typeface="Times New Roman" pitchFamily="18" charset="0"/>
                <a:cs typeface="Times New Roman" pitchFamily="18" charset="0"/>
              </a:rPr>
              <a:t>HS nghe đoạn nhạc và nêu tên nghề được nhắc đến trong bài hát.</a:t>
            </a:r>
          </a:p>
          <a:p>
            <a:pPr marL="457200" indent="-457200" algn="just">
              <a:lnSpc>
                <a:spcPct val="150000"/>
              </a:lnSpc>
              <a:buFontTx/>
              <a:buChar char="-"/>
            </a:pPr>
            <a:r>
              <a:rPr lang="en-US" sz="3400" b="1">
                <a:solidFill>
                  <a:srgbClr val="C00000"/>
                </a:solidFill>
                <a:latin typeface="Times New Roman" pitchFamily="18" charset="0"/>
                <a:cs typeface="Times New Roman" pitchFamily="18" charset="0"/>
              </a:rPr>
              <a:t>HS giành quyền trả lời bằng cách giơ tay nhanh. </a:t>
            </a:r>
          </a:p>
        </p:txBody>
      </p:sp>
      <p:pic>
        <p:nvPicPr>
          <p:cNvPr id="17" name="Picture 16">
            <a:extLst>
              <a:ext uri="{FF2B5EF4-FFF2-40B4-BE49-F238E27FC236}">
                <a16:creationId xmlns:a16="http://schemas.microsoft.com/office/drawing/2014/main" id="{A8B2BBF6-248A-4D00-91AF-40C4D5AC3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653" y="116112"/>
            <a:ext cx="7574507" cy="1150855"/>
          </a:xfrm>
          <a:prstGeom prst="rect">
            <a:avLst/>
          </a:prstGeom>
        </p:spPr>
      </p:pic>
      <p:sp>
        <p:nvSpPr>
          <p:cNvPr id="18" name="TextBox 17">
            <a:extLst>
              <a:ext uri="{FF2B5EF4-FFF2-40B4-BE49-F238E27FC236}">
                <a16:creationId xmlns:a16="http://schemas.microsoft.com/office/drawing/2014/main" id="{23E28E47-60F9-423C-B866-1FA8E553999F}"/>
              </a:ext>
            </a:extLst>
          </p:cNvPr>
          <p:cNvSpPr txBox="1"/>
          <p:nvPr/>
        </p:nvSpPr>
        <p:spPr>
          <a:xfrm>
            <a:off x="1246238" y="286425"/>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1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6000" r="-40000" b="-6000"/>
          </a:stretch>
        </a:blipFill>
        <a:effectLst/>
      </p:bgPr>
    </p:bg>
    <p:spTree>
      <p:nvGrpSpPr>
        <p:cNvPr id="1" name=""/>
        <p:cNvGrpSpPr/>
        <p:nvPr/>
      </p:nvGrpSpPr>
      <p:grpSpPr>
        <a:xfrm>
          <a:off x="0" y="0"/>
          <a:ext cx="0" cy="0"/>
          <a:chOff x="0" y="0"/>
          <a:chExt cx="0" cy="0"/>
        </a:xfrm>
      </p:grpSpPr>
      <p:sp>
        <p:nvSpPr>
          <p:cNvPr id="5" name="Rectangle 4"/>
          <p:cNvSpPr/>
          <p:nvPr/>
        </p:nvSpPr>
        <p:spPr>
          <a:xfrm>
            <a:off x="1489180" y="1214500"/>
            <a:ext cx="4665960" cy="63094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6" name="Rectangle 5"/>
          <p:cNvSpPr/>
          <p:nvPr/>
        </p:nvSpPr>
        <p:spPr>
          <a:xfrm>
            <a:off x="1489180" y="1189254"/>
            <a:ext cx="5634660" cy="630942"/>
          </a:xfrm>
          <a:prstGeom prst="rect">
            <a:avLst/>
          </a:prstGeom>
        </p:spPr>
        <p:txBody>
          <a:bodyPr wrap="square">
            <a:spAutoFit/>
          </a:bodyPr>
          <a:lstStyle/>
          <a:p>
            <a:r>
              <a:rPr lang="en-US" sz="3500" b="1">
                <a:solidFill>
                  <a:srgbClr val="002060"/>
                </a:solidFill>
                <a:latin typeface="Times New Roman" pitchFamily="18" charset="0"/>
                <a:cs typeface="Times New Roman" pitchFamily="18" charset="0"/>
              </a:rPr>
              <a:t>Bài hát 1</a:t>
            </a:r>
            <a:endParaRPr lang="en-US" sz="3500" b="1" i="1">
              <a:solidFill>
                <a:srgbClr val="002060"/>
              </a:solidFill>
              <a:latin typeface="Times New Roman" pitchFamily="18" charset="0"/>
              <a:cs typeface="Times New Roman" pitchFamily="18" charset="0"/>
            </a:endParaRPr>
          </a:p>
        </p:txBody>
      </p:sp>
      <p:pic>
        <p:nvPicPr>
          <p:cNvPr id="7" name="BAI HA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09446" y="1239163"/>
            <a:ext cx="1025857" cy="531123"/>
          </a:xfrm>
          <a:prstGeom prst="rect">
            <a:avLst/>
          </a:prstGeom>
          <a:solidFill>
            <a:srgbClr val="0070C0"/>
          </a:solidFill>
        </p:spPr>
      </p:pic>
      <p:pic>
        <p:nvPicPr>
          <p:cNvPr id="8" name="Picture 7">
            <a:extLst>
              <a:ext uri="{FF2B5EF4-FFF2-40B4-BE49-F238E27FC236}">
                <a16:creationId xmlns:a16="http://schemas.microsoft.com/office/drawing/2014/main" id="{A8B2BBF6-248A-4D00-91AF-40C4D5AC3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69" y="0"/>
            <a:ext cx="7574507" cy="1150855"/>
          </a:xfrm>
          <a:prstGeom prst="rect">
            <a:avLst/>
          </a:prstGeom>
        </p:spPr>
      </p:pic>
      <p:sp>
        <p:nvSpPr>
          <p:cNvPr id="9" name="TextBox 8">
            <a:extLst>
              <a:ext uri="{FF2B5EF4-FFF2-40B4-BE49-F238E27FC236}">
                <a16:creationId xmlns:a16="http://schemas.microsoft.com/office/drawing/2014/main" id="{23E28E47-60F9-423C-B866-1FA8E553999F}"/>
              </a:ext>
            </a:extLst>
          </p:cNvPr>
          <p:cNvSpPr txBox="1"/>
          <p:nvPr/>
        </p:nvSpPr>
        <p:spPr>
          <a:xfrm>
            <a:off x="1884854" y="170313"/>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202" y="2569028"/>
            <a:ext cx="4507356" cy="33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1609" y="2569029"/>
            <a:ext cx="4167167" cy="33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6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50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6000" r="-40000" b="-6000"/>
          </a:stretch>
        </a:blipFill>
        <a:effectLst/>
      </p:bgPr>
    </p:bg>
    <p:spTree>
      <p:nvGrpSpPr>
        <p:cNvPr id="1" name=""/>
        <p:cNvGrpSpPr/>
        <p:nvPr/>
      </p:nvGrpSpPr>
      <p:grpSpPr>
        <a:xfrm>
          <a:off x="0" y="0"/>
          <a:ext cx="0" cy="0"/>
          <a:chOff x="0" y="0"/>
          <a:chExt cx="0" cy="0"/>
        </a:xfrm>
      </p:grpSpPr>
      <p:sp>
        <p:nvSpPr>
          <p:cNvPr id="2" name="Rectangle 1"/>
          <p:cNvSpPr/>
          <p:nvPr/>
        </p:nvSpPr>
        <p:spPr>
          <a:xfrm>
            <a:off x="813217" y="1184596"/>
            <a:ext cx="4665960" cy="63094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 name="Rectangle 2"/>
          <p:cNvSpPr/>
          <p:nvPr/>
        </p:nvSpPr>
        <p:spPr>
          <a:xfrm>
            <a:off x="813217" y="1159350"/>
            <a:ext cx="5634660" cy="630942"/>
          </a:xfrm>
          <a:prstGeom prst="rect">
            <a:avLst/>
          </a:prstGeom>
        </p:spPr>
        <p:txBody>
          <a:bodyPr wrap="square">
            <a:spAutoFit/>
          </a:bodyPr>
          <a:lstStyle/>
          <a:p>
            <a:r>
              <a:rPr lang="en-US" sz="3500" b="1">
                <a:solidFill>
                  <a:srgbClr val="002060"/>
                </a:solidFill>
                <a:latin typeface="Times New Roman" pitchFamily="18" charset="0"/>
                <a:cs typeface="Times New Roman" pitchFamily="18" charset="0"/>
              </a:rPr>
              <a:t>Bài hát 2</a:t>
            </a:r>
            <a:endParaRPr lang="en-US" sz="3500" b="1" i="1">
              <a:solidFill>
                <a:srgbClr val="002060"/>
              </a:solidFill>
              <a:latin typeface="Times New Roman" pitchFamily="18" charset="0"/>
              <a:cs typeface="Times New Roman" pitchFamily="18" charset="0"/>
            </a:endParaRPr>
          </a:p>
        </p:txBody>
      </p:sp>
      <p:pic>
        <p:nvPicPr>
          <p:cNvPr id="4" name="BAI HA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3482" y="1205938"/>
            <a:ext cx="1025857" cy="609600"/>
          </a:xfrm>
          <a:prstGeom prst="rect">
            <a:avLst/>
          </a:prstGeom>
          <a:solidFill>
            <a:srgbClr val="0070C0"/>
          </a:solidFill>
        </p:spPr>
      </p:pic>
      <p:pic>
        <p:nvPicPr>
          <p:cNvPr id="5" name="Picture 4">
            <a:extLst>
              <a:ext uri="{FF2B5EF4-FFF2-40B4-BE49-F238E27FC236}">
                <a16:creationId xmlns:a16="http://schemas.microsoft.com/office/drawing/2014/main" id="{A8B2BBF6-248A-4D00-91AF-40C4D5AC3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69" y="0"/>
            <a:ext cx="7574507" cy="1150855"/>
          </a:xfrm>
          <a:prstGeom prst="rect">
            <a:avLst/>
          </a:prstGeom>
        </p:spPr>
      </p:pic>
      <p:sp>
        <p:nvSpPr>
          <p:cNvPr id="6" name="TextBox 5">
            <a:extLst>
              <a:ext uri="{FF2B5EF4-FFF2-40B4-BE49-F238E27FC236}">
                <a16:creationId xmlns:a16="http://schemas.microsoft.com/office/drawing/2014/main" id="{23E28E47-60F9-423C-B866-1FA8E553999F}"/>
              </a:ext>
            </a:extLst>
          </p:cNvPr>
          <p:cNvSpPr txBox="1"/>
          <p:nvPr/>
        </p:nvSpPr>
        <p:spPr>
          <a:xfrm>
            <a:off x="1884854" y="170313"/>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6278" y="2477596"/>
            <a:ext cx="4614408" cy="350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1522" y="2477595"/>
            <a:ext cx="4512535" cy="350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66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1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6000" r="-40000" b="-6000"/>
          </a:stretch>
        </a:blipFill>
        <a:effectLst/>
      </p:bgPr>
    </p:bg>
    <p:spTree>
      <p:nvGrpSpPr>
        <p:cNvPr id="1" name=""/>
        <p:cNvGrpSpPr/>
        <p:nvPr/>
      </p:nvGrpSpPr>
      <p:grpSpPr>
        <a:xfrm>
          <a:off x="0" y="0"/>
          <a:ext cx="0" cy="0"/>
          <a:chOff x="0" y="0"/>
          <a:chExt cx="0" cy="0"/>
        </a:xfrm>
      </p:grpSpPr>
      <p:sp>
        <p:nvSpPr>
          <p:cNvPr id="2" name="Rectangle 1"/>
          <p:cNvSpPr/>
          <p:nvPr/>
        </p:nvSpPr>
        <p:spPr>
          <a:xfrm>
            <a:off x="765449" y="1313674"/>
            <a:ext cx="4665960" cy="63094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 name="Rectangle 2"/>
          <p:cNvSpPr/>
          <p:nvPr/>
        </p:nvSpPr>
        <p:spPr>
          <a:xfrm>
            <a:off x="765449" y="1288428"/>
            <a:ext cx="5634660" cy="630942"/>
          </a:xfrm>
          <a:prstGeom prst="rect">
            <a:avLst/>
          </a:prstGeom>
        </p:spPr>
        <p:txBody>
          <a:bodyPr wrap="square">
            <a:spAutoFit/>
          </a:bodyPr>
          <a:lstStyle/>
          <a:p>
            <a:r>
              <a:rPr lang="en-US" sz="3500" b="1">
                <a:solidFill>
                  <a:srgbClr val="002060"/>
                </a:solidFill>
                <a:latin typeface="Times New Roman" pitchFamily="18" charset="0"/>
                <a:cs typeface="Times New Roman" pitchFamily="18" charset="0"/>
              </a:rPr>
              <a:t>Bài hát 3</a:t>
            </a:r>
            <a:endParaRPr lang="en-US" sz="3500" b="1" i="1">
              <a:solidFill>
                <a:srgbClr val="002060"/>
              </a:solidFill>
              <a:latin typeface="Times New Roman" pitchFamily="18" charset="0"/>
              <a:cs typeface="Times New Roman" pitchFamily="18" charset="0"/>
            </a:endParaRPr>
          </a:p>
        </p:txBody>
      </p:sp>
      <p:pic>
        <p:nvPicPr>
          <p:cNvPr id="4" name="BAI HA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85715" y="1319136"/>
            <a:ext cx="1025856" cy="609600"/>
          </a:xfrm>
          <a:prstGeom prst="rect">
            <a:avLst/>
          </a:prstGeom>
          <a:solidFill>
            <a:srgbClr val="0070C0"/>
          </a:solidFill>
        </p:spPr>
      </p:pic>
      <p:pic>
        <p:nvPicPr>
          <p:cNvPr id="5" name="Picture 4">
            <a:extLst>
              <a:ext uri="{FF2B5EF4-FFF2-40B4-BE49-F238E27FC236}">
                <a16:creationId xmlns:a16="http://schemas.microsoft.com/office/drawing/2014/main" id="{A8B2BBF6-248A-4D00-91AF-40C4D5AC3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69" y="0"/>
            <a:ext cx="7574507" cy="1150855"/>
          </a:xfrm>
          <a:prstGeom prst="rect">
            <a:avLst/>
          </a:prstGeom>
        </p:spPr>
      </p:pic>
      <p:sp>
        <p:nvSpPr>
          <p:cNvPr id="6" name="TextBox 5">
            <a:extLst>
              <a:ext uri="{FF2B5EF4-FFF2-40B4-BE49-F238E27FC236}">
                <a16:creationId xmlns:a16="http://schemas.microsoft.com/office/drawing/2014/main" id="{23E28E47-60F9-423C-B866-1FA8E553999F}"/>
              </a:ext>
            </a:extLst>
          </p:cNvPr>
          <p:cNvSpPr txBox="1"/>
          <p:nvPr/>
        </p:nvSpPr>
        <p:spPr>
          <a:xfrm>
            <a:off x="1884854" y="170313"/>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440" y="2569028"/>
            <a:ext cx="5070549" cy="33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1522" y="2569027"/>
            <a:ext cx="4454478" cy="334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44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6000" r="-40000" b="-6000"/>
          </a:stretch>
        </a:blipFill>
        <a:effectLst/>
      </p:bgPr>
    </p:bg>
    <p:spTree>
      <p:nvGrpSpPr>
        <p:cNvPr id="1" name=""/>
        <p:cNvGrpSpPr/>
        <p:nvPr/>
      </p:nvGrpSpPr>
      <p:grpSpPr>
        <a:xfrm>
          <a:off x="0" y="0"/>
          <a:ext cx="0" cy="0"/>
          <a:chOff x="0" y="0"/>
          <a:chExt cx="0" cy="0"/>
        </a:xfrm>
      </p:grpSpPr>
      <p:sp>
        <p:nvSpPr>
          <p:cNvPr id="2" name="Rectangle 1"/>
          <p:cNvSpPr/>
          <p:nvPr/>
        </p:nvSpPr>
        <p:spPr>
          <a:xfrm>
            <a:off x="813217" y="1349612"/>
            <a:ext cx="4665960" cy="63094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 name="Rectangle 2"/>
          <p:cNvSpPr/>
          <p:nvPr/>
        </p:nvSpPr>
        <p:spPr>
          <a:xfrm>
            <a:off x="813217" y="1324366"/>
            <a:ext cx="5634660" cy="630942"/>
          </a:xfrm>
          <a:prstGeom prst="rect">
            <a:avLst/>
          </a:prstGeom>
        </p:spPr>
        <p:txBody>
          <a:bodyPr wrap="square">
            <a:spAutoFit/>
          </a:bodyPr>
          <a:lstStyle/>
          <a:p>
            <a:r>
              <a:rPr lang="en-US" sz="3500" b="1">
                <a:solidFill>
                  <a:srgbClr val="002060"/>
                </a:solidFill>
                <a:latin typeface="Times New Roman" pitchFamily="18" charset="0"/>
                <a:cs typeface="Times New Roman" pitchFamily="18" charset="0"/>
              </a:rPr>
              <a:t>Bài hát 4</a:t>
            </a:r>
            <a:endParaRPr lang="en-US" sz="3500" b="1" i="1">
              <a:solidFill>
                <a:srgbClr val="002060"/>
              </a:solidFill>
              <a:latin typeface="Times New Roman" pitchFamily="18" charset="0"/>
              <a:cs typeface="Times New Roman" pitchFamily="18" charset="0"/>
            </a:endParaRPr>
          </a:p>
        </p:txBody>
      </p:sp>
      <p:pic>
        <p:nvPicPr>
          <p:cNvPr id="4" name="BAI HA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3482" y="1363281"/>
            <a:ext cx="1025858" cy="609600"/>
          </a:xfrm>
          <a:prstGeom prst="rect">
            <a:avLst/>
          </a:prstGeom>
          <a:solidFill>
            <a:srgbClr val="0070C0"/>
          </a:solidFill>
        </p:spPr>
      </p:pic>
      <p:pic>
        <p:nvPicPr>
          <p:cNvPr id="5" name="Picture 4">
            <a:extLst>
              <a:ext uri="{FF2B5EF4-FFF2-40B4-BE49-F238E27FC236}">
                <a16:creationId xmlns:a16="http://schemas.microsoft.com/office/drawing/2014/main" id="{A8B2BBF6-248A-4D00-91AF-40C4D5AC3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69" y="0"/>
            <a:ext cx="7574507" cy="1150855"/>
          </a:xfrm>
          <a:prstGeom prst="rect">
            <a:avLst/>
          </a:prstGeom>
        </p:spPr>
      </p:pic>
      <p:sp>
        <p:nvSpPr>
          <p:cNvPr id="6" name="TextBox 5">
            <a:extLst>
              <a:ext uri="{FF2B5EF4-FFF2-40B4-BE49-F238E27FC236}">
                <a16:creationId xmlns:a16="http://schemas.microsoft.com/office/drawing/2014/main" id="{23E28E47-60F9-423C-B866-1FA8E553999F}"/>
              </a:ext>
            </a:extLst>
          </p:cNvPr>
          <p:cNvSpPr txBox="1"/>
          <p:nvPr/>
        </p:nvSpPr>
        <p:spPr>
          <a:xfrm>
            <a:off x="1884854" y="170313"/>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7289" y="2510972"/>
            <a:ext cx="5264234" cy="346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5252" y="2510972"/>
            <a:ext cx="435292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5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t="-6000" r="-40000" b="-6000"/>
          </a:stretch>
        </a:blipFill>
        <a:effectLst/>
      </p:bgPr>
    </p:bg>
    <p:spTree>
      <p:nvGrpSpPr>
        <p:cNvPr id="1" name=""/>
        <p:cNvGrpSpPr/>
        <p:nvPr/>
      </p:nvGrpSpPr>
      <p:grpSpPr>
        <a:xfrm>
          <a:off x="0" y="0"/>
          <a:ext cx="0" cy="0"/>
          <a:chOff x="0" y="0"/>
          <a:chExt cx="0" cy="0"/>
        </a:xfrm>
      </p:grpSpPr>
      <p:sp>
        <p:nvSpPr>
          <p:cNvPr id="2" name="Rectangle 1"/>
          <p:cNvSpPr/>
          <p:nvPr/>
        </p:nvSpPr>
        <p:spPr>
          <a:xfrm>
            <a:off x="683962" y="1330958"/>
            <a:ext cx="4665960" cy="63094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 name="Rectangle 2"/>
          <p:cNvSpPr/>
          <p:nvPr/>
        </p:nvSpPr>
        <p:spPr>
          <a:xfrm>
            <a:off x="683962" y="1305712"/>
            <a:ext cx="5634660" cy="630942"/>
          </a:xfrm>
          <a:prstGeom prst="rect">
            <a:avLst/>
          </a:prstGeom>
        </p:spPr>
        <p:txBody>
          <a:bodyPr wrap="square">
            <a:spAutoFit/>
          </a:bodyPr>
          <a:lstStyle/>
          <a:p>
            <a:r>
              <a:rPr lang="en-US" sz="3500" b="1">
                <a:solidFill>
                  <a:srgbClr val="002060"/>
                </a:solidFill>
                <a:latin typeface="Times New Roman" pitchFamily="18" charset="0"/>
                <a:cs typeface="Times New Roman" pitchFamily="18" charset="0"/>
              </a:rPr>
              <a:t>Bài hát 5</a:t>
            </a:r>
            <a:endParaRPr lang="en-US" sz="3500" b="1" i="1">
              <a:solidFill>
                <a:srgbClr val="002060"/>
              </a:solidFill>
              <a:latin typeface="Times New Roman" pitchFamily="18" charset="0"/>
              <a:cs typeface="Times New Roman" pitchFamily="18" charset="0"/>
            </a:endParaRPr>
          </a:p>
        </p:txBody>
      </p:sp>
      <p:pic>
        <p:nvPicPr>
          <p:cNvPr id="4" name="BAI HA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4227" y="1355712"/>
            <a:ext cx="1025858" cy="609600"/>
          </a:xfrm>
          <a:prstGeom prst="rect">
            <a:avLst/>
          </a:prstGeom>
          <a:solidFill>
            <a:srgbClr val="0070C0"/>
          </a:solidFill>
        </p:spPr>
      </p:pic>
      <p:pic>
        <p:nvPicPr>
          <p:cNvPr id="5" name="Picture 4">
            <a:extLst>
              <a:ext uri="{FF2B5EF4-FFF2-40B4-BE49-F238E27FC236}">
                <a16:creationId xmlns:a16="http://schemas.microsoft.com/office/drawing/2014/main" id="{A8B2BBF6-248A-4D00-91AF-40C4D5AC3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69" y="0"/>
            <a:ext cx="7574507" cy="1150855"/>
          </a:xfrm>
          <a:prstGeom prst="rect">
            <a:avLst/>
          </a:prstGeom>
        </p:spPr>
      </p:pic>
      <p:sp>
        <p:nvSpPr>
          <p:cNvPr id="6" name="TextBox 5">
            <a:extLst>
              <a:ext uri="{FF2B5EF4-FFF2-40B4-BE49-F238E27FC236}">
                <a16:creationId xmlns:a16="http://schemas.microsoft.com/office/drawing/2014/main" id="{23E28E47-60F9-423C-B866-1FA8E553999F}"/>
              </a:ext>
            </a:extLst>
          </p:cNvPr>
          <p:cNvSpPr txBox="1"/>
          <p:nvPr/>
        </p:nvSpPr>
        <p:spPr>
          <a:xfrm>
            <a:off x="1884854" y="170313"/>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Times New Roman" pitchFamily="18" charset="0"/>
                <a:cs typeface="Times New Roman" pitchFamily="18" charset="0"/>
              </a:rPr>
              <a:t>Đoán tên nghề qua bài hát</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4521" y="2598057"/>
            <a:ext cx="4854102" cy="323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1522" y="2598057"/>
            <a:ext cx="4752975" cy="323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6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9050"/>
            <a:ext cx="8824231" cy="3170099"/>
          </a:xfrm>
          <a:prstGeom prst="rect">
            <a:avLst/>
          </a:prstGeom>
          <a:noFill/>
        </p:spPr>
        <p:txBody>
          <a:bodyPr wrap="square" rtlCol="0">
            <a:spAutoFit/>
          </a:bodyPr>
          <a:lstStyle/>
          <a:p>
            <a:pPr algn="ctr"/>
            <a:r>
              <a:rPr lang="en-US" sz="5000" b="1">
                <a:ln w="10541" cmpd="sng">
                  <a:solidFill>
                    <a:schemeClr val="accent1">
                      <a:shade val="88000"/>
                      <a:satMod val="110000"/>
                    </a:schemeClr>
                  </a:solidFill>
                  <a:prstDash val="solid"/>
                </a:ln>
                <a:solidFill>
                  <a:srgbClr val="C00000"/>
                </a:solidFill>
                <a:latin typeface="Cambria" pitchFamily="18" charset="0"/>
                <a:ea typeface="Tahoma" pitchFamily="34" charset="0"/>
                <a:cs typeface="Times New Roman" pitchFamily="18" charset="0"/>
              </a:rPr>
              <a:t>NHIỆM VỤ 1</a:t>
            </a:r>
          </a:p>
          <a:p>
            <a:pPr algn="ctr"/>
            <a:r>
              <a:rPr lang="vi-VN" sz="5000" b="1">
                <a:solidFill>
                  <a:srgbClr val="1F0ABC"/>
                </a:solidFill>
                <a:latin typeface="Cambria" pitchFamily="18" charset="0"/>
                <a:cs typeface="Times New Roman" pitchFamily="18" charset="0"/>
              </a:rPr>
              <a:t>Tìm hiểu nhóm nghề và đặc trưng, yêu cầu của từng nhóm nghề</a:t>
            </a:r>
            <a:endParaRPr lang="en-US" sz="5000" b="1">
              <a:ln w="10541" cmpd="sng">
                <a:solidFill>
                  <a:schemeClr val="accent1">
                    <a:shade val="88000"/>
                    <a:satMod val="110000"/>
                  </a:schemeClr>
                </a:solidFill>
                <a:prstDash val="solid"/>
              </a:ln>
              <a:solidFill>
                <a:srgbClr val="1F0ABC"/>
              </a:solidFill>
              <a:latin typeface="Cambria" pitchFamily="18" charset="0"/>
              <a:ea typeface="Tahoma" pitchFamily="34"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231" y="457907"/>
            <a:ext cx="2986769" cy="1752799"/>
          </a:xfrm>
          <a:prstGeom prst="rect">
            <a:avLst/>
          </a:prstGeom>
        </p:spPr>
      </p:pic>
    </p:spTree>
    <p:extLst>
      <p:ext uri="{BB962C8B-B14F-4D97-AF65-F5344CB8AC3E}">
        <p14:creationId xmlns:p14="http://schemas.microsoft.com/office/powerpoint/2010/main" val="64346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8060</TotalTime>
  <Words>1124</Words>
  <Application>Microsoft Office PowerPoint</Application>
  <PresentationFormat>Màn hình rộng</PresentationFormat>
  <Paragraphs>116</Paragraphs>
  <Slides>26</Slides>
  <Notes>2</Notes>
  <HiddenSlides>0</HiddenSlides>
  <MMClips>5</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26</vt:i4>
      </vt:variant>
    </vt:vector>
  </HeadingPairs>
  <TitlesOfParts>
    <vt:vector size="34" baseType="lpstr">
      <vt:lpstr>Wingdings</vt:lpstr>
      <vt:lpstr>Calibri Light</vt:lpstr>
      <vt:lpstr>Cambria</vt:lpstr>
      <vt:lpstr>Arial</vt:lpstr>
      <vt:lpstr>Book Antiqua</vt:lpstr>
      <vt:lpstr>Calibri</vt:lpstr>
      <vt:lpstr>Times New Roman</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868</cp:revision>
  <dcterms:created xsi:type="dcterms:W3CDTF">2018-05-10T00:06:18Z</dcterms:created>
  <dcterms:modified xsi:type="dcterms:W3CDTF">2024-10-20T15:35:30Z</dcterms:modified>
</cp:coreProperties>
</file>